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8" r:id="rId4"/>
    <p:sldId id="271" r:id="rId5"/>
    <p:sldId id="270" r:id="rId6"/>
    <p:sldId id="266" r:id="rId7"/>
    <p:sldId id="267" r:id="rId8"/>
    <p:sldId id="269" r:id="rId9"/>
    <p:sldId id="259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386B67-2014-4E17-B38E-C640F216D03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8F5D69E-187E-4589-95F7-929DE762E776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Читательская грамотность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7C459B33-1714-444A-9495-C4521EF6C523}" type="parTrans" cxnId="{6B8461FB-36FC-4FFC-A66B-37DC82CD82BD}">
      <dgm:prSet/>
      <dgm:spPr/>
      <dgm:t>
        <a:bodyPr/>
        <a:lstStyle/>
        <a:p>
          <a:endParaRPr lang="ru-RU"/>
        </a:p>
      </dgm:t>
    </dgm:pt>
    <dgm:pt modelId="{B4505912-2A2B-4F1D-BDA2-E64C8FBDA01D}" type="sibTrans" cxnId="{6B8461FB-36FC-4FFC-A66B-37DC82CD82BD}">
      <dgm:prSet/>
      <dgm:spPr/>
      <dgm:t>
        <a:bodyPr/>
        <a:lstStyle/>
        <a:p>
          <a:endParaRPr lang="ru-RU"/>
        </a:p>
      </dgm:t>
    </dgm:pt>
    <dgm:pt modelId="{FF75750E-685A-4545-A6A7-4100D8848485}">
      <dgm:prSet phldrT="[Текст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Математическая грамотность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E007E640-4814-4074-9C4C-A50D590391AE}" type="parTrans" cxnId="{D48897E7-9CE8-405D-A949-884A534E62F3}">
      <dgm:prSet/>
      <dgm:spPr/>
      <dgm:t>
        <a:bodyPr/>
        <a:lstStyle/>
        <a:p>
          <a:endParaRPr lang="ru-RU"/>
        </a:p>
      </dgm:t>
    </dgm:pt>
    <dgm:pt modelId="{0518C715-41C5-49E7-AD9B-E9F13A0ED648}" type="sibTrans" cxnId="{D48897E7-9CE8-405D-A949-884A534E62F3}">
      <dgm:prSet/>
      <dgm:spPr/>
      <dgm:t>
        <a:bodyPr/>
        <a:lstStyle/>
        <a:p>
          <a:endParaRPr lang="ru-RU"/>
        </a:p>
      </dgm:t>
    </dgm:pt>
    <dgm:pt modelId="{D752D652-870E-48F4-ACE9-02E80191276B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Естественнонаучная грамотно</a:t>
          </a: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сть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1ADB7B36-9AE9-443A-A0DC-9DEC85151F42}" type="parTrans" cxnId="{3C9D0A97-8FCB-4D04-A734-130D882CB478}">
      <dgm:prSet/>
      <dgm:spPr/>
      <dgm:t>
        <a:bodyPr/>
        <a:lstStyle/>
        <a:p>
          <a:endParaRPr lang="ru-RU"/>
        </a:p>
      </dgm:t>
    </dgm:pt>
    <dgm:pt modelId="{38DF905E-6868-4687-8BAC-F59FBBFC5A9F}" type="sibTrans" cxnId="{3C9D0A97-8FCB-4D04-A734-130D882CB478}">
      <dgm:prSet/>
      <dgm:spPr/>
      <dgm:t>
        <a:bodyPr/>
        <a:lstStyle/>
        <a:p>
          <a:endParaRPr lang="ru-RU"/>
        </a:p>
      </dgm:t>
    </dgm:pt>
    <dgm:pt modelId="{24EF5371-D7B3-4986-A9DC-C47688EA46E3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Финансовая грамотность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B60F939E-DEEA-4E0A-A026-436C732821E4}" type="parTrans" cxnId="{51B0DB78-10AF-457E-B315-D03D6EA5703B}">
      <dgm:prSet/>
      <dgm:spPr/>
      <dgm:t>
        <a:bodyPr/>
        <a:lstStyle/>
        <a:p>
          <a:endParaRPr lang="ru-RU"/>
        </a:p>
      </dgm:t>
    </dgm:pt>
    <dgm:pt modelId="{D4276A9F-CF4E-4F92-A52B-BF0013446A89}" type="sibTrans" cxnId="{51B0DB78-10AF-457E-B315-D03D6EA5703B}">
      <dgm:prSet/>
      <dgm:spPr/>
      <dgm:t>
        <a:bodyPr/>
        <a:lstStyle/>
        <a:p>
          <a:endParaRPr lang="ru-RU"/>
        </a:p>
      </dgm:t>
    </dgm:pt>
    <dgm:pt modelId="{B859B034-1D5E-4D70-8085-1A4716056317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Глобальные компетенции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50CF826C-F876-4123-A453-7A5876B6AE70}" type="parTrans" cxnId="{74BE1663-6915-4AF8-A6EF-414B77EB6B55}">
      <dgm:prSet/>
      <dgm:spPr/>
      <dgm:t>
        <a:bodyPr/>
        <a:lstStyle/>
        <a:p>
          <a:endParaRPr lang="ru-RU"/>
        </a:p>
      </dgm:t>
    </dgm:pt>
    <dgm:pt modelId="{157AA188-E0B7-4050-8E0F-745812BD7D44}" type="sibTrans" cxnId="{74BE1663-6915-4AF8-A6EF-414B77EB6B55}">
      <dgm:prSet/>
      <dgm:spPr/>
      <dgm:t>
        <a:bodyPr/>
        <a:lstStyle/>
        <a:p>
          <a:endParaRPr lang="ru-RU"/>
        </a:p>
      </dgm:t>
    </dgm:pt>
    <dgm:pt modelId="{92CE6465-BFD1-4BE2-8844-F90352B3CFD3}">
      <dgm:prSet/>
      <dgm:spPr/>
      <dgm:t>
        <a:bodyPr/>
        <a:lstStyle/>
        <a:p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Креативное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мышление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0410F668-8869-4AD4-A5C0-2A93E7A9845D}" type="parTrans" cxnId="{F421E0C2-8575-4BCD-8CBD-D0A6130C0C49}">
      <dgm:prSet/>
      <dgm:spPr/>
      <dgm:t>
        <a:bodyPr/>
        <a:lstStyle/>
        <a:p>
          <a:endParaRPr lang="ru-RU"/>
        </a:p>
      </dgm:t>
    </dgm:pt>
    <dgm:pt modelId="{921A946C-F4F9-4996-BF78-CB9E8799D3F4}" type="sibTrans" cxnId="{F421E0C2-8575-4BCD-8CBD-D0A6130C0C49}">
      <dgm:prSet/>
      <dgm:spPr/>
      <dgm:t>
        <a:bodyPr/>
        <a:lstStyle/>
        <a:p>
          <a:endParaRPr lang="ru-RU"/>
        </a:p>
      </dgm:t>
    </dgm:pt>
    <dgm:pt modelId="{CCF8790E-89CF-46E8-9586-9B8C582EB246}" type="pres">
      <dgm:prSet presAssocID="{D4386B67-2014-4E17-B38E-C640F216D03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3B3027-E12D-4B9B-A223-6619062A5436}" type="pres">
      <dgm:prSet presAssocID="{48F5D69E-187E-4589-95F7-929DE762E776}" presName="node" presStyleLbl="node1" presStyleIdx="0" presStyleCnt="6" custScaleX="166220" custScaleY="103481" custLinFactNeighborX="-813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4C6A22-54DF-4DCE-B870-6B38D8692FC2}" type="pres">
      <dgm:prSet presAssocID="{B4505912-2A2B-4F1D-BDA2-E64C8FBDA01D}" presName="sibTrans" presStyleCnt="0"/>
      <dgm:spPr/>
    </dgm:pt>
    <dgm:pt modelId="{3F767B43-916F-4076-A5D7-D6FCF05AEAF6}" type="pres">
      <dgm:prSet presAssocID="{FF75750E-685A-4545-A6A7-4100D8848485}" presName="node" presStyleLbl="node1" presStyleIdx="1" presStyleCnt="6" custScaleX="201467" custScaleY="1027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759AB-1810-4584-9C61-537C24C615E4}" type="pres">
      <dgm:prSet presAssocID="{0518C715-41C5-49E7-AD9B-E9F13A0ED648}" presName="sibTrans" presStyleCnt="0"/>
      <dgm:spPr/>
    </dgm:pt>
    <dgm:pt modelId="{7B32DCBC-D5BD-4C2E-B761-963DD56BE478}" type="pres">
      <dgm:prSet presAssocID="{D752D652-870E-48F4-ACE9-02E80191276B}" presName="node" presStyleLbl="node1" presStyleIdx="2" presStyleCnt="6" custScaleX="190054" custScaleY="109519" custLinFactNeighborX="1484" custLinFactNeighborY="-1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6AADFB-D77A-45BD-9755-7F672F7F6163}" type="pres">
      <dgm:prSet presAssocID="{38DF905E-6868-4687-8BAC-F59FBBFC5A9F}" presName="sibTrans" presStyleCnt="0"/>
      <dgm:spPr/>
    </dgm:pt>
    <dgm:pt modelId="{C3BEC9BB-A274-427F-A4E7-534E1392DB8F}" type="pres">
      <dgm:prSet presAssocID="{24EF5371-D7B3-4986-A9DC-C47688EA46E3}" presName="node" presStyleLbl="node1" presStyleIdx="3" presStyleCnt="6" custScaleX="167653" custScaleY="123321" custLinFactNeighborX="-1767" custLinFactNeighborY="4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B7551-E94E-4C18-9911-EFAF196FC986}" type="pres">
      <dgm:prSet presAssocID="{D4276A9F-CF4E-4F92-A52B-BF0013446A89}" presName="sibTrans" presStyleCnt="0"/>
      <dgm:spPr/>
    </dgm:pt>
    <dgm:pt modelId="{4D123AF1-3D93-42B5-AD0A-4AFC7C2AB6FB}" type="pres">
      <dgm:prSet presAssocID="{B859B034-1D5E-4D70-8085-1A4716056317}" presName="node" presStyleLbl="node1" presStyleIdx="4" presStyleCnt="6" custScaleX="182200" custScaleY="90490" custLinFactNeighborX="52" custLinFactNeighborY="-2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5E9BA4-AB2D-443A-B49A-91646ED62B1A}" type="pres">
      <dgm:prSet presAssocID="{157AA188-E0B7-4050-8E0F-745812BD7D44}" presName="sibTrans" presStyleCnt="0"/>
      <dgm:spPr/>
    </dgm:pt>
    <dgm:pt modelId="{0C4EFF45-E225-412B-BD6B-5DD39BFAF417}" type="pres">
      <dgm:prSet presAssocID="{92CE6465-BFD1-4BE2-8844-F90352B3CFD3}" presName="node" presStyleLbl="node1" presStyleIdx="5" presStyleCnt="6" custScaleX="172643" custScaleY="87743" custLinFactNeighborX="-705" custLinFactNeighborY="-27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21E0C2-8575-4BCD-8CBD-D0A6130C0C49}" srcId="{D4386B67-2014-4E17-B38E-C640F216D030}" destId="{92CE6465-BFD1-4BE2-8844-F90352B3CFD3}" srcOrd="5" destOrd="0" parTransId="{0410F668-8869-4AD4-A5C0-2A93E7A9845D}" sibTransId="{921A946C-F4F9-4996-BF78-CB9E8799D3F4}"/>
    <dgm:cxn modelId="{51B0DB78-10AF-457E-B315-D03D6EA5703B}" srcId="{D4386B67-2014-4E17-B38E-C640F216D030}" destId="{24EF5371-D7B3-4986-A9DC-C47688EA46E3}" srcOrd="3" destOrd="0" parTransId="{B60F939E-DEEA-4E0A-A026-436C732821E4}" sibTransId="{D4276A9F-CF4E-4F92-A52B-BF0013446A89}"/>
    <dgm:cxn modelId="{64302B1A-7287-46E9-A45D-CF7AC2F1C825}" type="presOf" srcId="{FF75750E-685A-4545-A6A7-4100D8848485}" destId="{3F767B43-916F-4076-A5D7-D6FCF05AEAF6}" srcOrd="0" destOrd="0" presId="urn:microsoft.com/office/officeart/2005/8/layout/default"/>
    <dgm:cxn modelId="{28BBC119-4244-4EFC-B055-CBD516620094}" type="presOf" srcId="{24EF5371-D7B3-4986-A9DC-C47688EA46E3}" destId="{C3BEC9BB-A274-427F-A4E7-534E1392DB8F}" srcOrd="0" destOrd="0" presId="urn:microsoft.com/office/officeart/2005/8/layout/default"/>
    <dgm:cxn modelId="{74BE1663-6915-4AF8-A6EF-414B77EB6B55}" srcId="{D4386B67-2014-4E17-B38E-C640F216D030}" destId="{B859B034-1D5E-4D70-8085-1A4716056317}" srcOrd="4" destOrd="0" parTransId="{50CF826C-F876-4123-A453-7A5876B6AE70}" sibTransId="{157AA188-E0B7-4050-8E0F-745812BD7D44}"/>
    <dgm:cxn modelId="{3C9D0A97-8FCB-4D04-A734-130D882CB478}" srcId="{D4386B67-2014-4E17-B38E-C640F216D030}" destId="{D752D652-870E-48F4-ACE9-02E80191276B}" srcOrd="2" destOrd="0" parTransId="{1ADB7B36-9AE9-443A-A0DC-9DEC85151F42}" sibTransId="{38DF905E-6868-4687-8BAC-F59FBBFC5A9F}"/>
    <dgm:cxn modelId="{6B8461FB-36FC-4FFC-A66B-37DC82CD82BD}" srcId="{D4386B67-2014-4E17-B38E-C640F216D030}" destId="{48F5D69E-187E-4589-95F7-929DE762E776}" srcOrd="0" destOrd="0" parTransId="{7C459B33-1714-444A-9495-C4521EF6C523}" sibTransId="{B4505912-2A2B-4F1D-BDA2-E64C8FBDA01D}"/>
    <dgm:cxn modelId="{0164DF24-F3C3-4BA7-BB65-0A67FAEB0D33}" type="presOf" srcId="{92CE6465-BFD1-4BE2-8844-F90352B3CFD3}" destId="{0C4EFF45-E225-412B-BD6B-5DD39BFAF417}" srcOrd="0" destOrd="0" presId="urn:microsoft.com/office/officeart/2005/8/layout/default"/>
    <dgm:cxn modelId="{1AC8F9CC-8C44-4478-A4D9-2BDD44E1A1A4}" type="presOf" srcId="{48F5D69E-187E-4589-95F7-929DE762E776}" destId="{933B3027-E12D-4B9B-A223-6619062A5436}" srcOrd="0" destOrd="0" presId="urn:microsoft.com/office/officeart/2005/8/layout/default"/>
    <dgm:cxn modelId="{CB74EEE0-AF90-467D-A601-5E5E97A86301}" type="presOf" srcId="{B859B034-1D5E-4D70-8085-1A4716056317}" destId="{4D123AF1-3D93-42B5-AD0A-4AFC7C2AB6FB}" srcOrd="0" destOrd="0" presId="urn:microsoft.com/office/officeart/2005/8/layout/default"/>
    <dgm:cxn modelId="{A17C9B47-9CB2-40AE-8738-DD573B1E8BBC}" type="presOf" srcId="{D4386B67-2014-4E17-B38E-C640F216D030}" destId="{CCF8790E-89CF-46E8-9586-9B8C582EB246}" srcOrd="0" destOrd="0" presId="urn:microsoft.com/office/officeart/2005/8/layout/default"/>
    <dgm:cxn modelId="{125AD964-1C7F-41EC-89C5-D8700E62A7E6}" type="presOf" srcId="{D752D652-870E-48F4-ACE9-02E80191276B}" destId="{7B32DCBC-D5BD-4C2E-B761-963DD56BE478}" srcOrd="0" destOrd="0" presId="urn:microsoft.com/office/officeart/2005/8/layout/default"/>
    <dgm:cxn modelId="{D48897E7-9CE8-405D-A949-884A534E62F3}" srcId="{D4386B67-2014-4E17-B38E-C640F216D030}" destId="{FF75750E-685A-4545-A6A7-4100D8848485}" srcOrd="1" destOrd="0" parTransId="{E007E640-4814-4074-9C4C-A50D590391AE}" sibTransId="{0518C715-41C5-49E7-AD9B-E9F13A0ED648}"/>
    <dgm:cxn modelId="{4A6270A3-1E11-4475-86E5-B4E8EE0369A5}" type="presParOf" srcId="{CCF8790E-89CF-46E8-9586-9B8C582EB246}" destId="{933B3027-E12D-4B9B-A223-6619062A5436}" srcOrd="0" destOrd="0" presId="urn:microsoft.com/office/officeart/2005/8/layout/default"/>
    <dgm:cxn modelId="{F9F40F96-4DDA-4A64-B8C9-0B22CC8D07D0}" type="presParOf" srcId="{CCF8790E-89CF-46E8-9586-9B8C582EB246}" destId="{DB4C6A22-54DF-4DCE-B870-6B38D8692FC2}" srcOrd="1" destOrd="0" presId="urn:microsoft.com/office/officeart/2005/8/layout/default"/>
    <dgm:cxn modelId="{C8166AD0-8E63-4642-A173-CA2BE1D62418}" type="presParOf" srcId="{CCF8790E-89CF-46E8-9586-9B8C582EB246}" destId="{3F767B43-916F-4076-A5D7-D6FCF05AEAF6}" srcOrd="2" destOrd="0" presId="urn:microsoft.com/office/officeart/2005/8/layout/default"/>
    <dgm:cxn modelId="{626F35CF-B9F8-4C22-B37B-4E4EA49357B7}" type="presParOf" srcId="{CCF8790E-89CF-46E8-9586-9B8C582EB246}" destId="{69D759AB-1810-4584-9C61-537C24C615E4}" srcOrd="3" destOrd="0" presId="urn:microsoft.com/office/officeart/2005/8/layout/default"/>
    <dgm:cxn modelId="{16D022CA-7E94-4666-B63C-B49FC175FDB5}" type="presParOf" srcId="{CCF8790E-89CF-46E8-9586-9B8C582EB246}" destId="{7B32DCBC-D5BD-4C2E-B761-963DD56BE478}" srcOrd="4" destOrd="0" presId="urn:microsoft.com/office/officeart/2005/8/layout/default"/>
    <dgm:cxn modelId="{F7AE2E6B-FD63-4055-9EC9-DB9CA616D9DE}" type="presParOf" srcId="{CCF8790E-89CF-46E8-9586-9B8C582EB246}" destId="{386AADFB-D77A-45BD-9755-7F672F7F6163}" srcOrd="5" destOrd="0" presId="urn:microsoft.com/office/officeart/2005/8/layout/default"/>
    <dgm:cxn modelId="{2175DD7F-642A-49A0-B56D-0E3B23A93977}" type="presParOf" srcId="{CCF8790E-89CF-46E8-9586-9B8C582EB246}" destId="{C3BEC9BB-A274-427F-A4E7-534E1392DB8F}" srcOrd="6" destOrd="0" presId="urn:microsoft.com/office/officeart/2005/8/layout/default"/>
    <dgm:cxn modelId="{AB44B326-22B3-403E-97DD-7783F5D7080C}" type="presParOf" srcId="{CCF8790E-89CF-46E8-9586-9B8C582EB246}" destId="{7A0B7551-E94E-4C18-9911-EFAF196FC986}" srcOrd="7" destOrd="0" presId="urn:microsoft.com/office/officeart/2005/8/layout/default"/>
    <dgm:cxn modelId="{027528A2-4395-48F5-8D0E-3DD62669FB3F}" type="presParOf" srcId="{CCF8790E-89CF-46E8-9586-9B8C582EB246}" destId="{4D123AF1-3D93-42B5-AD0A-4AFC7C2AB6FB}" srcOrd="8" destOrd="0" presId="urn:microsoft.com/office/officeart/2005/8/layout/default"/>
    <dgm:cxn modelId="{3ECCB3D0-DD7B-45CC-8CE9-C356E498FE84}" type="presParOf" srcId="{CCF8790E-89CF-46E8-9586-9B8C582EB246}" destId="{5D5E9BA4-AB2D-443A-B49A-91646ED62B1A}" srcOrd="9" destOrd="0" presId="urn:microsoft.com/office/officeart/2005/8/layout/default"/>
    <dgm:cxn modelId="{16CCE6F2-FFF0-4544-94BB-C42473EA59E7}" type="presParOf" srcId="{CCF8790E-89CF-46E8-9586-9B8C582EB246}" destId="{0C4EFF45-E225-412B-BD6B-5DD39BFAF417}" srcOrd="10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60C155-4BCA-444D-900B-85BAE61B7882}" type="doc">
      <dgm:prSet loTypeId="urn:microsoft.com/office/officeart/2005/8/layout/vList3" loCatId="list" qsTypeId="urn:microsoft.com/office/officeart/2005/8/quickstyle/3d2" qsCatId="3D" csTypeId="urn:microsoft.com/office/officeart/2005/8/colors/colorful5" csCatId="colorful" phldr="1"/>
      <dgm:spPr/>
    </dgm:pt>
    <dgm:pt modelId="{25F5DCB6-113E-4450-86D7-CB303699D6B9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Распоряжение Департамента образования Владимирской области  от 17.09.2021 № 987 // Приказ  Управления от 05.10.2021 № 420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AFF53805-DE6E-4C33-ABB4-6A202082B124}" type="parTrans" cxnId="{B76E8A01-E28C-4EB9-93FB-E8173882B71A}">
      <dgm:prSet/>
      <dgm:spPr/>
      <dgm:t>
        <a:bodyPr/>
        <a:lstStyle/>
        <a:p>
          <a:endParaRPr lang="ru-RU"/>
        </a:p>
      </dgm:t>
    </dgm:pt>
    <dgm:pt modelId="{F6BEE038-8D31-4BE0-9B74-1AB148B33008}" type="sibTrans" cxnId="{B76E8A01-E28C-4EB9-93FB-E8173882B71A}">
      <dgm:prSet/>
      <dgm:spPr/>
      <dgm:t>
        <a:bodyPr/>
        <a:lstStyle/>
        <a:p>
          <a:endParaRPr lang="ru-RU"/>
        </a:p>
      </dgm:t>
    </dgm:pt>
    <dgm:pt modelId="{039A678C-9DE7-4A9C-B408-785F6E377B11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ПЛАН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BB08CFE4-FF56-4510-8EE3-AB2C55270D8F}" type="parTrans" cxnId="{59F438A7-DD14-47EB-A216-E599035E67E8}">
      <dgm:prSet/>
      <dgm:spPr/>
      <dgm:t>
        <a:bodyPr/>
        <a:lstStyle/>
        <a:p>
          <a:endParaRPr lang="ru-RU"/>
        </a:p>
      </dgm:t>
    </dgm:pt>
    <dgm:pt modelId="{21E9270D-E10F-4A04-A0E0-57466260BD2D}" type="sibTrans" cxnId="{59F438A7-DD14-47EB-A216-E599035E67E8}">
      <dgm:prSet/>
      <dgm:spPr/>
      <dgm:t>
        <a:bodyPr/>
        <a:lstStyle/>
        <a:p>
          <a:endParaRPr lang="ru-RU"/>
        </a:p>
      </dgm:t>
    </dgm:pt>
    <dgm:pt modelId="{3EE2EBAC-38D8-40CC-B578-3A70F9C7AE50}">
      <dgm:prSet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Распоряжение Департамента образования Владимирской области  от 01.12.2021 № 1239 // Приказ  Управления от 29.12.2021 № 647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365BCCEC-AC85-4575-907C-FABFCE4C3C30}" type="parTrans" cxnId="{19C68860-BB0E-41FD-93F8-238E14C4D958}">
      <dgm:prSet/>
      <dgm:spPr/>
      <dgm:t>
        <a:bodyPr/>
        <a:lstStyle/>
        <a:p>
          <a:endParaRPr lang="ru-RU"/>
        </a:p>
      </dgm:t>
    </dgm:pt>
    <dgm:pt modelId="{79A3F169-7C34-46BD-B459-42AA6A9B2F61}" type="sibTrans" cxnId="{19C68860-BB0E-41FD-93F8-238E14C4D958}">
      <dgm:prSet/>
      <dgm:spPr/>
      <dgm:t>
        <a:bodyPr/>
        <a:lstStyle/>
        <a:p>
          <a:endParaRPr lang="ru-RU"/>
        </a:p>
      </dgm:t>
    </dgm:pt>
    <dgm:pt modelId="{D740FD1E-124E-4311-9836-C06FAE834547}" type="pres">
      <dgm:prSet presAssocID="{A960C155-4BCA-444D-900B-85BAE61B7882}" presName="linearFlow" presStyleCnt="0">
        <dgm:presLayoutVars>
          <dgm:dir/>
          <dgm:resizeHandles val="exact"/>
        </dgm:presLayoutVars>
      </dgm:prSet>
      <dgm:spPr/>
    </dgm:pt>
    <dgm:pt modelId="{FE5A9623-521D-4EF2-9B4D-90207E6F05D1}" type="pres">
      <dgm:prSet presAssocID="{25F5DCB6-113E-4450-86D7-CB303699D6B9}" presName="composite" presStyleCnt="0"/>
      <dgm:spPr/>
    </dgm:pt>
    <dgm:pt modelId="{36128576-496B-4052-A198-1F45B19CC726}" type="pres">
      <dgm:prSet presAssocID="{25F5DCB6-113E-4450-86D7-CB303699D6B9}" presName="imgShp" presStyleLbl="fgImgPlace1" presStyleIdx="0" presStyleCnt="3" custFlipVert="1" custScaleX="6967" custScaleY="17483"/>
      <dgm:spPr/>
    </dgm:pt>
    <dgm:pt modelId="{333311F6-878A-43B7-8A89-B26F9FE26D2A}" type="pres">
      <dgm:prSet presAssocID="{25F5DCB6-113E-4450-86D7-CB303699D6B9}" presName="txShp" presStyleLbl="node1" presStyleIdx="0" presStyleCnt="3" custScaleX="117482" custScaleY="6465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354673-1F31-4112-AE9F-A427C483D0C3}" type="pres">
      <dgm:prSet presAssocID="{F6BEE038-8D31-4BE0-9B74-1AB148B33008}" presName="spacing" presStyleCnt="0"/>
      <dgm:spPr/>
    </dgm:pt>
    <dgm:pt modelId="{3EFBE7ED-54A3-4E86-82DA-46658069FB48}" type="pres">
      <dgm:prSet presAssocID="{3EE2EBAC-38D8-40CC-B578-3A70F9C7AE50}" presName="composite" presStyleCnt="0"/>
      <dgm:spPr/>
    </dgm:pt>
    <dgm:pt modelId="{C303685F-D3D3-41B9-89B4-C7819FF7C253}" type="pres">
      <dgm:prSet presAssocID="{3EE2EBAC-38D8-40CC-B578-3A70F9C7AE50}" presName="imgShp" presStyleLbl="fgImgPlace1" presStyleIdx="1" presStyleCnt="3" custScaleX="5907" custScaleY="10055"/>
      <dgm:spPr/>
    </dgm:pt>
    <dgm:pt modelId="{4590AC60-95DE-46FE-A74B-1C7D868A2811}" type="pres">
      <dgm:prSet presAssocID="{3EE2EBAC-38D8-40CC-B578-3A70F9C7AE50}" presName="txShp" presStyleLbl="node1" presStyleIdx="1" presStyleCnt="3" custScaleX="117482" custScaleY="692762" custLinFactNeighborX="1828" custLinFactNeighborY="-216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2666E6-AFE9-4458-AA0B-B2555A385F43}" type="pres">
      <dgm:prSet presAssocID="{79A3F169-7C34-46BD-B459-42AA6A9B2F61}" presName="spacing" presStyleCnt="0"/>
      <dgm:spPr/>
    </dgm:pt>
    <dgm:pt modelId="{67840FD3-3140-4CD6-9B59-5EBB2693F4BD}" type="pres">
      <dgm:prSet presAssocID="{039A678C-9DE7-4A9C-B408-785F6E377B11}" presName="composite" presStyleCnt="0"/>
      <dgm:spPr/>
    </dgm:pt>
    <dgm:pt modelId="{7F4CE327-2E4E-4D4B-A485-931E84A66E83}" type="pres">
      <dgm:prSet presAssocID="{039A678C-9DE7-4A9C-B408-785F6E377B11}" presName="imgShp" presStyleLbl="fgImgPlace1" presStyleIdx="2" presStyleCnt="3" custFlipVert="0" custFlipHor="0" custScaleX="28690" custScaleY="16938" custLinFactX="205293" custLinFactY="-67601" custLinFactNeighborX="300000" custLinFactNeighborY="-100000"/>
      <dgm:spPr/>
    </dgm:pt>
    <dgm:pt modelId="{FBD7D67F-2466-4510-B04F-6994D0B30722}" type="pres">
      <dgm:prSet presAssocID="{039A678C-9DE7-4A9C-B408-785F6E377B11}" presName="txShp" presStyleLbl="node1" presStyleIdx="2" presStyleCnt="3" custAng="16724934" custScaleX="50075" custScaleY="1124509" custLinFactNeighborX="-18288" custLinFactNeighborY="50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FAFE95-C73A-4DC9-A0DF-D269AA8223C4}" type="presOf" srcId="{25F5DCB6-113E-4450-86D7-CB303699D6B9}" destId="{333311F6-878A-43B7-8A89-B26F9FE26D2A}" srcOrd="0" destOrd="0" presId="urn:microsoft.com/office/officeart/2005/8/layout/vList3"/>
    <dgm:cxn modelId="{4CCE973F-C8A9-4365-96E8-EF574F0A52E4}" type="presOf" srcId="{3EE2EBAC-38D8-40CC-B578-3A70F9C7AE50}" destId="{4590AC60-95DE-46FE-A74B-1C7D868A2811}" srcOrd="0" destOrd="0" presId="urn:microsoft.com/office/officeart/2005/8/layout/vList3"/>
    <dgm:cxn modelId="{59F438A7-DD14-47EB-A216-E599035E67E8}" srcId="{A960C155-4BCA-444D-900B-85BAE61B7882}" destId="{039A678C-9DE7-4A9C-B408-785F6E377B11}" srcOrd="2" destOrd="0" parTransId="{BB08CFE4-FF56-4510-8EE3-AB2C55270D8F}" sibTransId="{21E9270D-E10F-4A04-A0E0-57466260BD2D}"/>
    <dgm:cxn modelId="{19C68860-BB0E-41FD-93F8-238E14C4D958}" srcId="{A960C155-4BCA-444D-900B-85BAE61B7882}" destId="{3EE2EBAC-38D8-40CC-B578-3A70F9C7AE50}" srcOrd="1" destOrd="0" parTransId="{365BCCEC-AC85-4575-907C-FABFCE4C3C30}" sibTransId="{79A3F169-7C34-46BD-B459-42AA6A9B2F61}"/>
    <dgm:cxn modelId="{27704491-8B18-46DE-B6F6-FAC0DF67639C}" type="presOf" srcId="{039A678C-9DE7-4A9C-B408-785F6E377B11}" destId="{FBD7D67F-2466-4510-B04F-6994D0B30722}" srcOrd="0" destOrd="0" presId="urn:microsoft.com/office/officeart/2005/8/layout/vList3"/>
    <dgm:cxn modelId="{30C875E5-34D0-4214-800F-BBBCAA7D5AFB}" type="presOf" srcId="{A960C155-4BCA-444D-900B-85BAE61B7882}" destId="{D740FD1E-124E-4311-9836-C06FAE834547}" srcOrd="0" destOrd="0" presId="urn:microsoft.com/office/officeart/2005/8/layout/vList3"/>
    <dgm:cxn modelId="{B76E8A01-E28C-4EB9-93FB-E8173882B71A}" srcId="{A960C155-4BCA-444D-900B-85BAE61B7882}" destId="{25F5DCB6-113E-4450-86D7-CB303699D6B9}" srcOrd="0" destOrd="0" parTransId="{AFF53805-DE6E-4C33-ABB4-6A202082B124}" sibTransId="{F6BEE038-8D31-4BE0-9B74-1AB148B33008}"/>
    <dgm:cxn modelId="{883D9553-F378-4C0D-B8D8-F01270B387EA}" type="presParOf" srcId="{D740FD1E-124E-4311-9836-C06FAE834547}" destId="{FE5A9623-521D-4EF2-9B4D-90207E6F05D1}" srcOrd="0" destOrd="0" presId="urn:microsoft.com/office/officeart/2005/8/layout/vList3"/>
    <dgm:cxn modelId="{06ED8277-5C0F-49F6-9314-FE551A9DCC26}" type="presParOf" srcId="{FE5A9623-521D-4EF2-9B4D-90207E6F05D1}" destId="{36128576-496B-4052-A198-1F45B19CC726}" srcOrd="0" destOrd="0" presId="urn:microsoft.com/office/officeart/2005/8/layout/vList3"/>
    <dgm:cxn modelId="{9BE51694-89FB-4A8D-A841-9D3D76092514}" type="presParOf" srcId="{FE5A9623-521D-4EF2-9B4D-90207E6F05D1}" destId="{333311F6-878A-43B7-8A89-B26F9FE26D2A}" srcOrd="1" destOrd="0" presId="urn:microsoft.com/office/officeart/2005/8/layout/vList3"/>
    <dgm:cxn modelId="{B18CD074-E225-43BB-8E71-135815F0EBD7}" type="presParOf" srcId="{D740FD1E-124E-4311-9836-C06FAE834547}" destId="{BF354673-1F31-4112-AE9F-A427C483D0C3}" srcOrd="1" destOrd="0" presId="urn:microsoft.com/office/officeart/2005/8/layout/vList3"/>
    <dgm:cxn modelId="{40B6B559-9674-493B-9618-3685D78B9E1F}" type="presParOf" srcId="{D740FD1E-124E-4311-9836-C06FAE834547}" destId="{3EFBE7ED-54A3-4E86-82DA-46658069FB48}" srcOrd="2" destOrd="0" presId="urn:microsoft.com/office/officeart/2005/8/layout/vList3"/>
    <dgm:cxn modelId="{49DD5372-67AA-4090-96D2-838A7E7A693C}" type="presParOf" srcId="{3EFBE7ED-54A3-4E86-82DA-46658069FB48}" destId="{C303685F-D3D3-41B9-89B4-C7819FF7C253}" srcOrd="0" destOrd="0" presId="urn:microsoft.com/office/officeart/2005/8/layout/vList3"/>
    <dgm:cxn modelId="{FADC9D6B-8B1F-4B47-95AE-870476BF72AF}" type="presParOf" srcId="{3EFBE7ED-54A3-4E86-82DA-46658069FB48}" destId="{4590AC60-95DE-46FE-A74B-1C7D868A2811}" srcOrd="1" destOrd="0" presId="urn:microsoft.com/office/officeart/2005/8/layout/vList3"/>
    <dgm:cxn modelId="{EC8048B6-B649-496E-A7F5-01E6A3B49CAA}" type="presParOf" srcId="{D740FD1E-124E-4311-9836-C06FAE834547}" destId="{F82666E6-AFE9-4458-AA0B-B2555A385F43}" srcOrd="3" destOrd="0" presId="urn:microsoft.com/office/officeart/2005/8/layout/vList3"/>
    <dgm:cxn modelId="{0275C883-A1AF-4DDE-B97E-BA5308AF6B17}" type="presParOf" srcId="{D740FD1E-124E-4311-9836-C06FAE834547}" destId="{67840FD3-3140-4CD6-9B59-5EBB2693F4BD}" srcOrd="4" destOrd="0" presId="urn:microsoft.com/office/officeart/2005/8/layout/vList3"/>
    <dgm:cxn modelId="{4087EE1D-065E-41FA-80B6-20EAD267F95B}" type="presParOf" srcId="{67840FD3-3140-4CD6-9B59-5EBB2693F4BD}" destId="{7F4CE327-2E4E-4D4B-A485-931E84A66E83}" srcOrd="0" destOrd="0" presId="urn:microsoft.com/office/officeart/2005/8/layout/vList3"/>
    <dgm:cxn modelId="{0DCA0966-594D-45FA-A8F5-32352DB15985}" type="presParOf" srcId="{67840FD3-3140-4CD6-9B59-5EBB2693F4BD}" destId="{FBD7D67F-2466-4510-B04F-6994D0B30722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D83D30E-B9F0-49AD-BE13-2DD189B8E4B3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44018B-4A18-4869-9C7A-9FF398C52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3D30E-B9F0-49AD-BE13-2DD189B8E4B3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018B-4A18-4869-9C7A-9FF398C52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D83D30E-B9F0-49AD-BE13-2DD189B8E4B3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F44018B-4A18-4869-9C7A-9FF398C52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3D30E-B9F0-49AD-BE13-2DD189B8E4B3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44018B-4A18-4869-9C7A-9FF398C528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3D30E-B9F0-49AD-BE13-2DD189B8E4B3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F44018B-4A18-4869-9C7A-9FF398C528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D83D30E-B9F0-49AD-BE13-2DD189B8E4B3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F44018B-4A18-4869-9C7A-9FF398C528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D83D30E-B9F0-49AD-BE13-2DD189B8E4B3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F44018B-4A18-4869-9C7A-9FF398C528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3D30E-B9F0-49AD-BE13-2DD189B8E4B3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44018B-4A18-4869-9C7A-9FF398C52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3D30E-B9F0-49AD-BE13-2DD189B8E4B3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44018B-4A18-4869-9C7A-9FF398C52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3D30E-B9F0-49AD-BE13-2DD189B8E4B3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44018B-4A18-4869-9C7A-9FF398C528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D83D30E-B9F0-49AD-BE13-2DD189B8E4B3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F44018B-4A18-4869-9C7A-9FF398C528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83D30E-B9F0-49AD-BE13-2DD189B8E4B3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44018B-4A18-4869-9C7A-9FF398C52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142984"/>
            <a:ext cx="3714776" cy="37147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1357298"/>
            <a:ext cx="4857784" cy="3214710"/>
          </a:xfrm>
          <a:solidFill>
            <a:schemeClr val="accent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ru-RU" sz="3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4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ГРАМОТНОСТЬ школьников в контексте оценки качества образования</a:t>
            </a:r>
            <a:endParaRPr lang="ru-RU" sz="44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 contrast="20000"/>
          </a:blip>
          <a:srcRect/>
          <a:stretch>
            <a:fillRect/>
          </a:stretch>
        </p:blipFill>
        <p:spPr bwMode="auto">
          <a:xfrm>
            <a:off x="357158" y="1214422"/>
            <a:ext cx="3643338" cy="35719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Документы введения  работы по формированию и оценке ФГ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500034" y="1643050"/>
          <a:ext cx="822960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НОРМАТИВНЫЕ ДОКУМЕНТЫ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337452" cy="5114948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ФЕДЕРАЛЬНАЯ СЛУЖБА ПО НАДЗОРУ В СФЕРЕ ОБРАЗОВАНИЯ И НАУКИ   № 590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МИНИСТЕРСТВО ПРОСВЕЩЕНИЯ РОССИЙСКОЙ ФЕДЕРАЦИИ  № 219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ПРИКАЗ от </a:t>
            </a: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мая 2019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года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«ОБ УТВЕРЖДЕНИИ МЕТОДОЛОГИИ  И  КРИТЕРИЕВ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ОЦЕНКИ КАЧЕСТВА ОБЩЕГО ОБРАЗОВАНИЯ В ОБЩЕОБРАЗОВАТЕЛЬНЫХ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ОРГАНИЗАЦИЯХ НА ОСНОВЕ ПРАКТИКИ МЕЖДУНАРОДНЫХ ИССЛЕДОВАНИЙ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КАЧЕСТВА ПОДГОТОВКИ ОБУЧАЮЩИХСЯ»</a:t>
            </a:r>
          </a:p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 исполнение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Указа Президента Российской Федерации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 7 мая 2018 г. № 204 "О национальных целях и стратегических задачах развития Российской Федерации на период до 2024 года" (Собрание законодательства Российской Федерации, 2018, № 20, ст. 2817; 2018, № 30, ст. 4717) и в соответствии с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пунктом 1.9 федерального проекта "Современная школа" национального проекта "Образование"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утвержденного протоколом от 24 декабря 2018 г. № 16 президиума Совета при Президенте Российской Федерации по стратегическому развитию и национальным проектам,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приказываем: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Утвердить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Методологию и критерии оценки качества общего образования в общеобразовательных организациях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на основе практики международных исследований качества подготовки обучающихся </a:t>
            </a:r>
            <a:endParaRPr lang="ru-RU" sz="40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НОРМАТИВНЫЕ ДОКУМЕНТЫ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МИНИСТЕРСТВО ПРОСВЕЩЕНИЯ РОССИЙСКОЙ ФЕДЕРАЦИИ</a:t>
            </a:r>
          </a:p>
          <a:p>
            <a:pPr algn="ctr">
              <a:buNone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ПИСЬМО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от 26 января 2021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г. N ТВ-94/04</a:t>
            </a:r>
          </a:p>
          <a:p>
            <a:pPr algn="ctr">
              <a:buNone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«ОБ ЭЛЕКТРОННОМ </a:t>
            </a:r>
            <a:r>
              <a:rPr lang="ru-RU" sz="1300" b="1" u="sng" dirty="0" smtClean="0">
                <a:latin typeface="Times New Roman" pitchFamily="18" charset="0"/>
                <a:cs typeface="Times New Roman" pitchFamily="18" charset="0"/>
              </a:rPr>
              <a:t>БАНКЕ ТРЕНИРОВОЧНЫХ ЗАДАНИЙ</a:t>
            </a:r>
          </a:p>
          <a:p>
            <a:pPr algn="ctr">
              <a:buNone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ПО ОЦЕНКЕ ФУНКЦИОНАЛЬНОЙ ГРАМОТНОСТИ»</a:t>
            </a:r>
          </a:p>
          <a:p>
            <a:pPr marL="0" indent="358775" algn="ctr"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России информирует об </a:t>
            </a:r>
            <a:r>
              <a:rPr lang="ru-RU" sz="1500" b="1" u="sng" dirty="0" smtClean="0">
                <a:latin typeface="Times New Roman" pitchFamily="18" charset="0"/>
                <a:cs typeface="Times New Roman" pitchFamily="18" charset="0"/>
              </a:rPr>
              <a:t>открытии для всех образовательных организаций</a:t>
            </a:r>
          </a:p>
          <a:p>
            <a:pPr marL="0" indent="358775" algn="ctr">
              <a:buNone/>
            </a:pPr>
            <a:r>
              <a:rPr lang="ru-RU" sz="1500" b="1" u="sng" dirty="0" smtClean="0">
                <a:latin typeface="Times New Roman" pitchFamily="18" charset="0"/>
                <a:cs typeface="Times New Roman" pitchFamily="18" charset="0"/>
              </a:rPr>
              <a:t>доступа к электронному банку тренировочных заданий по оценке функциональной грамотности</a:t>
            </a:r>
          </a:p>
          <a:p>
            <a:pPr marL="0" indent="358775" algn="ctr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(далее - Платформа). Областью применения Платформы является процедура проведения</a:t>
            </a:r>
          </a:p>
          <a:p>
            <a:pPr marL="0" indent="358775" algn="ctr">
              <a:buNone/>
            </a:pPr>
            <a:r>
              <a:rPr lang="ru-RU" sz="1500" b="1" u="sng" dirty="0" smtClean="0">
                <a:latin typeface="Times New Roman" pitchFamily="18" charset="0"/>
                <a:cs typeface="Times New Roman" pitchFamily="18" charset="0"/>
              </a:rPr>
              <a:t>тренировочных работ по направлениям функциональной грамотности (читательской,</a:t>
            </a:r>
          </a:p>
          <a:p>
            <a:pPr marL="0" indent="358775" algn="ctr">
              <a:buNone/>
            </a:pPr>
            <a:r>
              <a:rPr lang="ru-RU" sz="1500" b="1" u="sng" dirty="0" smtClean="0">
                <a:latin typeface="Times New Roman" pitchFamily="18" charset="0"/>
                <a:cs typeface="Times New Roman" pitchFamily="18" charset="0"/>
              </a:rPr>
              <a:t>математической, естественнонаучной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500" b="1" u="sng" dirty="0" smtClean="0">
                <a:latin typeface="Times New Roman" pitchFamily="18" charset="0"/>
                <a:cs typeface="Times New Roman" pitchFamily="18" charset="0"/>
              </a:rPr>
              <a:t>обучающихся 8-х и 9-х классов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включающая в себя:</a:t>
            </a:r>
          </a:p>
          <a:p>
            <a:pPr marL="0" indent="358775" algn="ctr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формирование банка заданий;</a:t>
            </a:r>
          </a:p>
          <a:p>
            <a:pPr marL="0" indent="358775" algn="ctr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формирование проектов тренировочных работ;</a:t>
            </a:r>
          </a:p>
          <a:p>
            <a:pPr marL="0" indent="358775" algn="ctr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прохождение тренировочной работы обучающимися в режиме реального времени;</a:t>
            </a:r>
          </a:p>
          <a:p>
            <a:pPr marL="0" indent="358775" algn="ctr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проверку развернутых ответов экспертами;</a:t>
            </a:r>
          </a:p>
          <a:p>
            <a:pPr marL="0" indent="358775" algn="ctr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накопление, хранение и обработку результатов тренировочных работ.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Нормативные документы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1494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МИНИСТЕРСТВО ПРОСВЕЩЕНИЯ  РОССИЙСКОЙ ФЕДЕРАЦИИ </a:t>
            </a:r>
          </a:p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(МИНПРОСВЕЩЕНИЯ РОССИИ) </a:t>
            </a:r>
          </a:p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ДЕПАРТАМЕНТ ГОСУДАРСТВЕННОЙ ПОЛИТИКИ И УПРАВЛЕНИЯ В СФЕРЕ ОБЩЕГО ОБРАЗОВАНИЯ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17.09.2021     №  031526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«О методическом обеспечении  работы по повышению  функциональной грамотности» </a:t>
            </a:r>
          </a:p>
          <a:p>
            <a:pPr marL="319088" indent="128588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рамках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проекта </a:t>
            </a:r>
            <a:r>
              <a:rPr lang="ru-RU" sz="2000" u="sng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России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«Мониторинг формирования функциональной грамотности обучающихся»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(далее – проект), экспертами ФГБНУ «Институт стратегии развития образования Российской академии образования» разработаны и апробированы дидактические подходы к созданию заданий для оценки уровня функциональной грамотности обучающихся. </a:t>
            </a:r>
          </a:p>
          <a:p>
            <a:pPr marL="319088" indent="128588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Результатом проекта стало формирование банка открытых заданий </a:t>
            </a:r>
            <a:r>
              <a:rPr lang="ru-RU" sz="3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(http://skiv.instrao.ru/bank-zadaniy/),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также 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выпуск печатных учебных пособий эталонных заданий по шести направлениям функциональной грамотности (серия «Функциональная грамотность. Учимся для жизни»). 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Причина  введения новой процедуры оценки качества образования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Демонстрируя традиционно высокий уровень "классической" академической подготовки,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российские школьники испытывают затруднения с применением знаний в реальных или незнакомых ситуациях при решении практических задач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о чем свидетельствуют их относительно невысокие результаты в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международном исследовании PISA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82907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ФУНКЦИОНАЛЬНАЯ  ГРАМОТНОСТЬ =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набор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умений и навыков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обеспечивающих человеку  полноценное участие в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жизни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общества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ПОНЯТИЕ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МЕСТО  педагогической  деятельности по формированию и оценке  ФГ  в системе процедур оценки качества образования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Сложившаяся  </a:t>
            </a: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система оценки качества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образования на федеральном уровне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комплекс процедур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оценки качества образования и государственной итоговой аттестации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ЦЕЛЬ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систематическая диагностика состояния системы общего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принятия своевременных мер по устранению выявленных проблем и последующей оценки эффективности принятых мер для полноценного развития системы образования. На регулярной основе в течение последних лет в Российской Федерации проводятся: 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национальные исследования качества образования (НИКО); 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2) всероссийские проверочные работы (ВПР); 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3) единый государственный экзамен (ЕГЭ), основной государственный экзамен (ОГЭ) 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+ 4)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формирование и оценка  функциональной грамотности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Ориентиры методологии  формирования и оценки функциональной грамотности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600200"/>
            <a:ext cx="8266014" cy="511494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just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PIRLS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Progress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Reading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Literacy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- международное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исследование качества чтения и понимания текста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TIMSS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Trends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Mathematics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Science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- международное исследование по оценке качества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математического и естественнонаучного образования </a:t>
            </a:r>
          </a:p>
          <a:p>
            <a:pPr algn="just"/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PISA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Assessment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ru-RU" sz="1500" b="1" u="sng" dirty="0" smtClean="0">
                <a:latin typeface="Times New Roman" pitchFamily="18" charset="0"/>
                <a:cs typeface="Times New Roman" pitchFamily="18" charset="0"/>
              </a:rPr>
              <a:t>мониторинговое исследование качества </a:t>
            </a:r>
            <a:r>
              <a:rPr lang="ru-RU" sz="1500" b="1" u="sng" smtClean="0">
                <a:latin typeface="Times New Roman" pitchFamily="18" charset="0"/>
                <a:cs typeface="Times New Roman" pitchFamily="18" charset="0"/>
              </a:rPr>
              <a:t>общего образования</a:t>
            </a:r>
            <a:r>
              <a:rPr lang="ru-RU" sz="1500" b="1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ответ на вопрос </a:t>
            </a: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"Обладают ли учащиеся 15-летнего возраста, получившие обязательное общее образование, знаниями и умениями, необходимыми им для полноценного функционирования в современном обществе, т.е. для решения широкого диапазона задач в различных сферах человеческой деятельности, общения и социальных отношений?"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5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1785926"/>
          <a:ext cx="814393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/>
                <a:gridCol w="4643470"/>
              </a:tblGrid>
              <a:tr h="16430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6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0" dirty="0" smtClean="0">
                          <a:latin typeface="Times New Roman" pitchFamily="18" charset="0"/>
                          <a:cs typeface="Times New Roman" pitchFamily="18" charset="0"/>
                        </a:rPr>
                        <a:t>ФГОС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Наиболее распространенные в мире в настоящий момент три исследования: TIMSS, PIRLS и PISA</a:t>
                      </a:r>
                      <a:endParaRPr lang="ru-RU" sz="28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1643042" y="1285860"/>
            <a:ext cx="1143008" cy="142876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000760" y="1285860"/>
            <a:ext cx="1214446" cy="100013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367714" cy="107157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НАПРАВЛЕНИЙ ОЦЕНКИ 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ФГ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643050"/>
          <a:ext cx="8643998" cy="4714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642910" y="1571612"/>
            <a:ext cx="135732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6" name="Стрелка вниз 5"/>
          <p:cNvSpPr/>
          <p:nvPr/>
        </p:nvSpPr>
        <p:spPr>
          <a:xfrm>
            <a:off x="7358082" y="4857760"/>
            <a:ext cx="10001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928926" y="4786322"/>
            <a:ext cx="107157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8" name="Стрелка вниз 7"/>
          <p:cNvSpPr/>
          <p:nvPr/>
        </p:nvSpPr>
        <p:spPr>
          <a:xfrm>
            <a:off x="6143636" y="3071810"/>
            <a:ext cx="107157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9" name="Стрелка вниз 8"/>
          <p:cNvSpPr/>
          <p:nvPr/>
        </p:nvSpPr>
        <p:spPr>
          <a:xfrm>
            <a:off x="1857356" y="3000372"/>
            <a:ext cx="100013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4929190" y="1571612"/>
            <a:ext cx="114300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</a:t>
            </a: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233</TotalTime>
  <Words>762</Words>
  <Application>Microsoft Office PowerPoint</Application>
  <PresentationFormat>Экран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Слайд 1</vt:lpstr>
      <vt:lpstr>НОРМАТИВНЫЕ ДОКУМЕНТЫ</vt:lpstr>
      <vt:lpstr>НОРМАТИВНЫЕ ДОКУМЕНТЫ</vt:lpstr>
      <vt:lpstr>Нормативные документы</vt:lpstr>
      <vt:lpstr>Причина  введения новой процедуры оценки качества образования</vt:lpstr>
      <vt:lpstr>ПОНЯТИЕ</vt:lpstr>
      <vt:lpstr>МЕСТО  педагогической  деятельности по формированию и оценке  ФГ  в системе процедур оценки качества образования</vt:lpstr>
      <vt:lpstr>Ориентиры методологии  формирования и оценки функциональной грамотности </vt:lpstr>
      <vt:lpstr>6 НАПРАВЛЕНИЙ ОЦЕНКИ ФГ</vt:lpstr>
      <vt:lpstr>Документы введения  работы по формированию и оценке ФГ</vt:lpstr>
    </vt:vector>
  </TitlesOfParts>
  <Company>ks19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AsQwer</dc:creator>
  <cp:lastModifiedBy>AsQwer</cp:lastModifiedBy>
  <cp:revision>46</cp:revision>
  <dcterms:created xsi:type="dcterms:W3CDTF">2021-10-25T04:34:18Z</dcterms:created>
  <dcterms:modified xsi:type="dcterms:W3CDTF">2022-12-22T08:39:03Z</dcterms:modified>
</cp:coreProperties>
</file>