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64" r:id="rId4"/>
    <p:sldId id="277" r:id="rId5"/>
    <p:sldId id="278" r:id="rId6"/>
    <p:sldId id="258" r:id="rId7"/>
    <p:sldId id="257" r:id="rId8"/>
    <p:sldId id="281" r:id="rId9"/>
    <p:sldId id="286" r:id="rId10"/>
    <p:sldId id="279" r:id="rId11"/>
    <p:sldId id="285" r:id="rId12"/>
    <p:sldId id="282" r:id="rId13"/>
    <p:sldId id="288" r:id="rId14"/>
    <p:sldId id="262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66A1-D156-40DB-9E65-3D4E475D1C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52B5E-288B-489D-9F41-902B602C7F3A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АКТУААЛЬНОСТЬ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ПОДНЯТОЙ ПРОБЛЕМЫ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24D6D341-13C3-4BF0-8552-08458CC138D4}" type="parTrans" cxnId="{5C25479A-776C-423F-905E-A0F2616CB915}">
      <dgm:prSet/>
      <dgm:spPr/>
      <dgm:t>
        <a:bodyPr/>
        <a:lstStyle/>
        <a:p>
          <a:endParaRPr lang="ru-RU"/>
        </a:p>
      </dgm:t>
    </dgm:pt>
    <dgm:pt modelId="{AA926966-40A6-4AF5-B2EA-1A67E856AD2F}" type="sibTrans" cxnId="{5C25479A-776C-423F-905E-A0F2616CB915}">
      <dgm:prSet/>
      <dgm:spPr/>
      <dgm:t>
        <a:bodyPr/>
        <a:lstStyle/>
        <a:p>
          <a:endParaRPr lang="ru-RU"/>
        </a:p>
      </dgm:t>
    </dgm:pt>
    <dgm:pt modelId="{3209C287-C545-43CD-8EFB-1A17C368E74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ФУНКЦИОНАЛЬНАЯ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 ГРАМОТНОСТЬ </a:t>
          </a:r>
        </a:p>
      </dgm:t>
    </dgm:pt>
    <dgm:pt modelId="{2DCFAE21-97D8-49C0-8913-950423B93F47}" type="parTrans" cxnId="{DC1A38CE-8770-481F-954A-3CFF8258F229}">
      <dgm:prSet/>
      <dgm:spPr/>
      <dgm:t>
        <a:bodyPr/>
        <a:lstStyle/>
        <a:p>
          <a:endParaRPr lang="ru-RU"/>
        </a:p>
      </dgm:t>
    </dgm:pt>
    <dgm:pt modelId="{6C0E0621-CE89-4EFE-A097-2C4FE052B918}" type="sibTrans" cxnId="{DC1A38CE-8770-481F-954A-3CFF8258F229}">
      <dgm:prSet/>
      <dgm:spPr/>
      <dgm:t>
        <a:bodyPr/>
        <a:lstStyle/>
        <a:p>
          <a:endParaRPr lang="ru-RU"/>
        </a:p>
      </dgm:t>
    </dgm:pt>
    <dgm:pt modelId="{77BB4839-5A30-4E1A-9A7B-CEE11E18009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= набор </a:t>
          </a:r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умений и навыков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обеспечивающих человеку  полноценное участие в </a:t>
          </a:r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жизни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общества</a:t>
          </a:r>
        </a:p>
      </dgm:t>
    </dgm:pt>
    <dgm:pt modelId="{5BDC16F5-887C-41E8-BC91-BB154B1BD91A}" type="parTrans" cxnId="{9CEC1E68-A708-40EF-B427-B5D6AF1224DB}">
      <dgm:prSet/>
      <dgm:spPr/>
      <dgm:t>
        <a:bodyPr/>
        <a:lstStyle/>
        <a:p>
          <a:endParaRPr lang="ru-RU"/>
        </a:p>
      </dgm:t>
    </dgm:pt>
    <dgm:pt modelId="{9F4BEDE7-EB38-4E42-A31A-632007578B06}" type="sibTrans" cxnId="{9CEC1E68-A708-40EF-B427-B5D6AF1224DB}">
      <dgm:prSet/>
      <dgm:spPr/>
      <dgm:t>
        <a:bodyPr/>
        <a:lstStyle/>
        <a:p>
          <a:endParaRPr lang="ru-RU"/>
        </a:p>
      </dgm:t>
    </dgm:pt>
    <dgm:pt modelId="{94B5557F-7016-4257-A314-CCDB47FC90D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Целенаправленная работа по формированию ФГ  - одно из современных средств  повышения качества общего образования, в том числе и по математике.</a:t>
          </a:r>
        </a:p>
      </dgm:t>
    </dgm:pt>
    <dgm:pt modelId="{2CF6D97C-2913-4C59-BFD8-7A63BC589514}" type="parTrans" cxnId="{89D30FFE-C421-40BD-B051-C7F7A9A0FAD0}">
      <dgm:prSet/>
      <dgm:spPr/>
      <dgm:t>
        <a:bodyPr/>
        <a:lstStyle/>
        <a:p>
          <a:endParaRPr lang="ru-RU"/>
        </a:p>
      </dgm:t>
    </dgm:pt>
    <dgm:pt modelId="{E2E96F0E-2E1B-423E-8252-D53C5B75EFF3}" type="sibTrans" cxnId="{89D30FFE-C421-40BD-B051-C7F7A9A0FAD0}">
      <dgm:prSet/>
      <dgm:spPr/>
      <dgm:t>
        <a:bodyPr/>
        <a:lstStyle/>
        <a:p>
          <a:endParaRPr lang="ru-RU"/>
        </a:p>
      </dgm:t>
    </dgm:pt>
    <dgm:pt modelId="{CC2C7AEA-5E49-4541-A4AE-3711E64BD0AD}" type="pres">
      <dgm:prSet presAssocID="{147066A1-D156-40DB-9E65-3D4E475D1C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B3792-E25C-4D7F-8C8B-1718FE2DBF9B}" type="pres">
      <dgm:prSet presAssocID="{75D52B5E-288B-489D-9F41-902B602C7F3A}" presName="node" presStyleLbl="node1" presStyleIdx="0" presStyleCnt="4" custScaleX="163710" custScaleY="16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4741B-2E69-459C-AAE3-219C00CBA3BB}" type="pres">
      <dgm:prSet presAssocID="{AA926966-40A6-4AF5-B2EA-1A67E856AD2F}" presName="sibTrans" presStyleCnt="0"/>
      <dgm:spPr/>
    </dgm:pt>
    <dgm:pt modelId="{594047DD-C97B-4FB9-908B-FB061FA38511}" type="pres">
      <dgm:prSet presAssocID="{3209C287-C545-43CD-8EFB-1A17C368E744}" presName="node" presStyleLbl="node1" presStyleIdx="1" presStyleCnt="4" custScaleX="173203" custScaleY="155463" custLinFactNeighborX="-3829" custLinFactNeighborY="-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5898D-B1F2-46B9-8AD7-679BDB8BA360}" type="pres">
      <dgm:prSet presAssocID="{6C0E0621-CE89-4EFE-A097-2C4FE052B918}" presName="sibTrans" presStyleCnt="0"/>
      <dgm:spPr/>
    </dgm:pt>
    <dgm:pt modelId="{F74C7C61-89A4-4677-AB60-B375EE0FA719}" type="pres">
      <dgm:prSet presAssocID="{77BB4839-5A30-4E1A-9A7B-CEE11E180091}" presName="node" presStyleLbl="node1" presStyleIdx="2" presStyleCnt="4" custScaleX="157714" custScaleY="157502" custLinFactNeighborX="-7697" custLinFactNeighborY="-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E32F-A30F-4E6F-9608-45FCD9EFB32A}" type="pres">
      <dgm:prSet presAssocID="{9F4BEDE7-EB38-4E42-A31A-632007578B06}" presName="sibTrans" presStyleCnt="0"/>
      <dgm:spPr/>
    </dgm:pt>
    <dgm:pt modelId="{754C97FF-ADFD-41D5-BDF9-033FC591CD1F}" type="pres">
      <dgm:prSet presAssocID="{94B5557F-7016-4257-A314-CCDB47FC90D3}" presName="node" presStyleLbl="node1" presStyleIdx="3" presStyleCnt="4" custScaleX="167549" custScaleY="184979" custLinFactNeighborX="6088" custLinFactNeighborY="-1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1D4B3-760C-4CE7-BD77-2AD4C718DC83}" type="presOf" srcId="{75D52B5E-288B-489D-9F41-902B602C7F3A}" destId="{CC6B3792-E25C-4D7F-8C8B-1718FE2DBF9B}" srcOrd="0" destOrd="0" presId="urn:microsoft.com/office/officeart/2005/8/layout/default"/>
    <dgm:cxn modelId="{21FD6D78-504B-4BC3-9D61-9294EDEE4832}" type="presOf" srcId="{77BB4839-5A30-4E1A-9A7B-CEE11E180091}" destId="{F74C7C61-89A4-4677-AB60-B375EE0FA719}" srcOrd="0" destOrd="0" presId="urn:microsoft.com/office/officeart/2005/8/layout/default"/>
    <dgm:cxn modelId="{89D30FFE-C421-40BD-B051-C7F7A9A0FAD0}" srcId="{147066A1-D156-40DB-9E65-3D4E475D1C22}" destId="{94B5557F-7016-4257-A314-CCDB47FC90D3}" srcOrd="3" destOrd="0" parTransId="{2CF6D97C-2913-4C59-BFD8-7A63BC589514}" sibTransId="{E2E96F0E-2E1B-423E-8252-D53C5B75EFF3}"/>
    <dgm:cxn modelId="{E5D66932-9D7A-41E0-AADD-1E16AE853CBD}" type="presOf" srcId="{3209C287-C545-43CD-8EFB-1A17C368E744}" destId="{594047DD-C97B-4FB9-908B-FB061FA38511}" srcOrd="0" destOrd="0" presId="urn:microsoft.com/office/officeart/2005/8/layout/default"/>
    <dgm:cxn modelId="{5C25479A-776C-423F-905E-A0F2616CB915}" srcId="{147066A1-D156-40DB-9E65-3D4E475D1C22}" destId="{75D52B5E-288B-489D-9F41-902B602C7F3A}" srcOrd="0" destOrd="0" parTransId="{24D6D341-13C3-4BF0-8552-08458CC138D4}" sibTransId="{AA926966-40A6-4AF5-B2EA-1A67E856AD2F}"/>
    <dgm:cxn modelId="{D006D8F7-13E1-4350-8015-F6FCE8BA37A8}" type="presOf" srcId="{147066A1-D156-40DB-9E65-3D4E475D1C22}" destId="{CC2C7AEA-5E49-4541-A4AE-3711E64BD0AD}" srcOrd="0" destOrd="0" presId="urn:microsoft.com/office/officeart/2005/8/layout/default"/>
    <dgm:cxn modelId="{594B0F6F-9A32-456C-BC65-5E7F0FEF7419}" type="presOf" srcId="{94B5557F-7016-4257-A314-CCDB47FC90D3}" destId="{754C97FF-ADFD-41D5-BDF9-033FC591CD1F}" srcOrd="0" destOrd="0" presId="urn:microsoft.com/office/officeart/2005/8/layout/default"/>
    <dgm:cxn modelId="{DC1A38CE-8770-481F-954A-3CFF8258F229}" srcId="{147066A1-D156-40DB-9E65-3D4E475D1C22}" destId="{3209C287-C545-43CD-8EFB-1A17C368E744}" srcOrd="1" destOrd="0" parTransId="{2DCFAE21-97D8-49C0-8913-950423B93F47}" sibTransId="{6C0E0621-CE89-4EFE-A097-2C4FE052B918}"/>
    <dgm:cxn modelId="{9CEC1E68-A708-40EF-B427-B5D6AF1224DB}" srcId="{147066A1-D156-40DB-9E65-3D4E475D1C22}" destId="{77BB4839-5A30-4E1A-9A7B-CEE11E180091}" srcOrd="2" destOrd="0" parTransId="{5BDC16F5-887C-41E8-BC91-BB154B1BD91A}" sibTransId="{9F4BEDE7-EB38-4E42-A31A-632007578B06}"/>
    <dgm:cxn modelId="{5AEF46DC-79E8-4A2F-97FA-432EBC8508E6}" type="presParOf" srcId="{CC2C7AEA-5E49-4541-A4AE-3711E64BD0AD}" destId="{CC6B3792-E25C-4D7F-8C8B-1718FE2DBF9B}" srcOrd="0" destOrd="0" presId="urn:microsoft.com/office/officeart/2005/8/layout/default"/>
    <dgm:cxn modelId="{B6C0B685-B746-40D0-B984-E278C74EE1CE}" type="presParOf" srcId="{CC2C7AEA-5E49-4541-A4AE-3711E64BD0AD}" destId="{98B4741B-2E69-459C-AAE3-219C00CBA3BB}" srcOrd="1" destOrd="0" presId="urn:microsoft.com/office/officeart/2005/8/layout/default"/>
    <dgm:cxn modelId="{66831238-822B-4D16-95F5-8A50A9ECBFB4}" type="presParOf" srcId="{CC2C7AEA-5E49-4541-A4AE-3711E64BD0AD}" destId="{594047DD-C97B-4FB9-908B-FB061FA38511}" srcOrd="2" destOrd="0" presId="urn:microsoft.com/office/officeart/2005/8/layout/default"/>
    <dgm:cxn modelId="{06A8A3F4-39BE-499E-880A-0297172DD5F0}" type="presParOf" srcId="{CC2C7AEA-5E49-4541-A4AE-3711E64BD0AD}" destId="{6535898D-B1F2-46B9-8AD7-679BDB8BA360}" srcOrd="3" destOrd="0" presId="urn:microsoft.com/office/officeart/2005/8/layout/default"/>
    <dgm:cxn modelId="{EDA932F5-B67A-4CDB-8F11-AA82260620D3}" type="presParOf" srcId="{CC2C7AEA-5E49-4541-A4AE-3711E64BD0AD}" destId="{F74C7C61-89A4-4677-AB60-B375EE0FA719}" srcOrd="4" destOrd="0" presId="urn:microsoft.com/office/officeart/2005/8/layout/default"/>
    <dgm:cxn modelId="{6347E0A1-834C-45DD-8701-BA5BF0F5AD9A}" type="presParOf" srcId="{CC2C7AEA-5E49-4541-A4AE-3711E64BD0AD}" destId="{1144E32F-A30F-4E6F-9608-45FCD9EFB32A}" srcOrd="5" destOrd="0" presId="urn:microsoft.com/office/officeart/2005/8/layout/default"/>
    <dgm:cxn modelId="{9396B2C9-46D8-4A88-85E1-FB56B051699A}" type="presParOf" srcId="{CC2C7AEA-5E49-4541-A4AE-3711E64BD0AD}" destId="{754C97FF-ADFD-41D5-BDF9-033FC591CD1F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C782-A6A1-44EE-832E-2F6E12D1F957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CEB3-FF46-4507-9D95-A25F8B941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0FAD88-EE53-482C-984E-EBFC9B3146A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84327D-0098-4129-8590-4A90D10C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8029604" cy="25003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8072494" cy="25003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ПРОЕКТ  ПЕДКОЛЛЕКТИВА 2022-2023 учебного года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«ПОВЫСИТЬ КАЧЕСТВО ОБУЧЕНИЯ? ЗАГРУЗКА: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(ФУНКЦИОНАЛЬНАЯ  ГРАМОТНОСТЬ)»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(ФОРМИРОВАНИЕ  ФГ  НА УРОКАХ)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714348" y="642918"/>
            <a:ext cx="80010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ЦИКЛОГРАММА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8895"/>
                <a:gridCol w="3571900"/>
                <a:gridCol w="1357322"/>
                <a:gridCol w="1765283"/>
              </a:tblGrid>
              <a:tr h="792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Её  содержание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представления результата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47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 этап реализации проекта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статистических данных об участниках проекта и их результатах: 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Класс, количество, из них имеют среднюю оценку по предмету «4,5 - 5»  «3,1  - 4,4»  «2 – 3»</a:t>
                      </a:r>
                    </a:p>
                    <a:p>
                      <a:pPr marL="342900" indent="-34290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Входные работы  и подведение их итогов</a:t>
                      </a:r>
                    </a:p>
                    <a:p>
                      <a:pPr marL="342900" indent="-342900" algn="ctr">
                        <a:buFont typeface="Arial" pitchFamily="34" charset="0"/>
                        <a:buAutoNum type="arabicPeriod" startAt="3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 мониторинга (отправные данные) </a:t>
                      </a:r>
                    </a:p>
                    <a:p>
                      <a:pPr marL="342900" indent="-342900" algn="ctr">
                        <a:buFont typeface="Arial" pitchFamily="34" charset="0"/>
                        <a:buAutoNum type="arabicPeriod" startAt="3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дневника (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 проекта в соответствии с макетом</a:t>
                      </a:r>
                    </a:p>
                    <a:p>
                      <a:pPr marL="342900" indent="-342900" algn="ctr">
                        <a:buFont typeface="Arial" pitchFamily="34" charset="0"/>
                        <a:buAutoNum type="arabicPeriod" startAt="3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Учебно-методическое обеспечение ОП</a:t>
                      </a:r>
                    </a:p>
                    <a:p>
                      <a:pPr marL="342900" indent="-342900" algn="ctr">
                        <a:buFont typeface="Arial" pitchFamily="34" charset="0"/>
                        <a:buAutoNum type="arabicPeriod" startAt="3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РОП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2022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аналитические справки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используемых источников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КТП уроков по предметам алгебры и геометрии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ЦИКЛОГРАММА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4" y="1600200"/>
          <a:ext cx="8316943" cy="4614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9545"/>
                <a:gridCol w="3424933"/>
                <a:gridCol w="1622202"/>
                <a:gridCol w="2000263"/>
              </a:tblGrid>
              <a:tr h="295352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Диагностические работы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Домашние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информационной платформы</a:t>
                      </a:r>
                    </a:p>
                    <a:p>
                      <a:pPr marL="342900" indent="-342900" algn="ctr">
                        <a:buFontTx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Анкетирование  обучающихся (их самооценка  развития умений в решении  реальных задач)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аналитические справки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(ведение мониторинга и дневника)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1357">
                <a:tc v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 Проведение  уроков (реализация содержания проекта)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всего периода проведения проектной деятельности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Альбом  технологических карт специальных уроков или фрагментов уроков этапа формирования ФГ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ЦИКЛОГРАММА РЕАЛИЗАЦИИ ПРОЕКТА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5" y="1600200"/>
          <a:ext cx="833758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1637"/>
                <a:gridCol w="2428892"/>
                <a:gridCol w="1357322"/>
                <a:gridCol w="2979729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обобщения и оформления итогов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Завершение оформления  дневника («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 реализации проекта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 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Дневник наблюдений реализации проекта  с описанием видов деятельности и результатов в виде аналитических справок, таблиц, диаграмм, выводов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 обучающихся и  родителей (удовлетворённость обучением ребёнка)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аналитические справки в динамике с отправными данными и промежуточными на основном этапе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Самооценка и самоанализ учителя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марта 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Аналитический отчёт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ербальные выводы с определением  «точек роста»,  «рисков» и перспектив работы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представления опыта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 марафоне открытых уроков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на школьной конференции « Урок – территория смыслов и действий»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2023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Конец апреля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Технологическая карта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открытого урока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к выступлению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МАКЕТ ДНЕВНИКА (ПОРТФОЛИО)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714348" y="1571612"/>
          <a:ext cx="3886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469772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общеобразовательное учреждение города Коврова «Средняя общеобразовательная школа № 19 имени Героя Российской Федерации Дмитрия Сергеевича Кожемякина»</a:t>
                      </a: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ДНЕВНИК (ПОРТФОЛИО)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ШКОЛЬНОГО ПРОЕКТА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«ПОВЫСИТЬ КАЧЕСТВО ОБУЧЕНИЯ? ЗАГРУЗКА: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(функциональная грамотность)» (Формирование ФГ на уроках _________ </a:t>
                      </a:r>
                      <a:r>
                        <a:rPr lang="ru-RU" sz="16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_____предмет_________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– 2023 учебный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___________________________</a:t>
                      </a: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541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СОДЕРЖАНИЕ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(рождение замысла, обоснование выбора формы проекта: эффективности и рисков, путей преодоления)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Циклограмма  реализации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 и оформление документов  по результатам действий  учителя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всем четырём  этапам проекта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(включая РОП по предмету / или выписку  с  указанием уроков формирования ФГ)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(См: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методы, формы представления результатов  в мониторинге +  4 графа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циклограммы проекта + копии полученных наград по итогам представления результатов при участии в конкурсах, конференциях по теме проекта  обучающимися и  учителем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2. ФОРМА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папка – скоросшиватель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новым учебный годом!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5" y="1785925"/>
            <a:ext cx="3929090" cy="47863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  ЗА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42910" y="1791089"/>
            <a:ext cx="3774934" cy="478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РОДИЛСЯ ЗАМЫСЕЛ?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605210" cy="5125582"/>
          </a:xfrm>
        </p:spPr>
        <p:txBody>
          <a:bodyPr>
            <a:norm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85786" y="1589566"/>
            <a:ext cx="8072493" cy="505414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Демонстрируя традиционно высокий уровень "классической" академической подготовки,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российские школьники испытывают затруднения с применением знаний в реальных или незнакомых ситуациях при решении практических задач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 чем свидетельствуют их относительно невысокие результаты в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международном исследовании PISA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независимого контроля качества математического образования (ВПР,  ГИА)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далеко не большинство обучающихся достигают успеха при решении реальных задач.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ВАЖНО ЗНАТЬ НЕ ТО, ЧТО ЕСТЬ, А ТО, ЧТО ПОЛЕЗНО  (Жан Жак Руссо)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429684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  ОСУЩЕСТВЛЕНИЯ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Экспериментально-исследовательский характер  содержания проекта (информация о практическом опыте, представленная в открытом доступе, не очень распространена).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Трудности: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Формулирование  целей проекта с соблюдением принципа реальности и достижимости.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Отбор эффективных методов и способов достижения целей (эффективны ли, покажет время). показателей мониторинга и критериев оценки их достижения в процессе реализации проекта.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Сложность в  достижении планируемых результатов освоения  стандарта общеобразовательной программы по предмету математики всеми обучающимися – есть надежда на положительную динамику качества обучения при  формировании ФГ, но остаётся и червь сомнения.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ПРЕОДОЛЕНИЯ РИСКОВ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89566"/>
            <a:ext cx="4071966" cy="47683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умений и повышение профессионализма через  поиск и изучение источников информации по теме</a:t>
            </a:r>
            <a:r>
              <a:rPr lang="ru-RU" sz="3000" dirty="0" smtClean="0"/>
              <a:t>.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«Природа так позаботилась, что повсюду ты находишь, чему учиться» (Леонардо да Винчи)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7683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деятельность: взаимодействие с  методической службой школы в процессе создания, реализации и подведения итогов проекта,  постоянное консультирование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«Это очевидно, что мы рождены для деятельности»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ЦИЦЕРОН)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 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2910" y="1571612"/>
            <a:ext cx="6643734" cy="507209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ПРОЕКТА:  ___________________________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–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 повышение качества математического образования в 7 классах  предметной нагрузки;</a:t>
            </a:r>
          </a:p>
          <a:p>
            <a:pPr marL="85725" indent="-85725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2) создание условий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Для достижения положительной динамики в развитии функциональной (читательской и математической) грамотности;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становления личности учеников через развитие познавательной активности, учебной мотивации, волевых качеств и целеустремлённости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 РЕЗУЛЬТАТ -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Положительная динамика в качестве обучения  при независимых формах контроля, в том числе в ВПР и ГИА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ОБЪЕКТЫ ПРОЕКТА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уроки математики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 обучающиеся   ____   класса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357554" y="4572008"/>
            <a:ext cx="1428760" cy="142876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5719" cy="4572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2" y="2071678"/>
            <a:ext cx="207168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ПАСПОРТ  ПРОЕКТА: ЗАДАЧИ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143800" cy="49006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объёма деятельности по формированию ФГ и интегрирование  отобранного содержания в РОП на учебный год</a:t>
            </a:r>
          </a:p>
          <a:p>
            <a:pPr marL="514350" indent="-51435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этапа формирования ФГ в  отдельные уроки и/или темы (разделы) и  сбор дидактического материала</a:t>
            </a:r>
          </a:p>
          <a:p>
            <a:pPr marL="514350" indent="-51435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циклограммы реализации проекта</a:t>
            </a:r>
          </a:p>
          <a:p>
            <a:pPr marL="514350" indent="-51435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мониторинга процесса формирования ФГ и его результатов</a:t>
            </a:r>
          </a:p>
          <a:p>
            <a:pPr marL="514350" indent="-51435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 (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продукт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представление практического опыта реализации проекта  на общешкольной методической конференции «Урок – территория смыслов и действий-2023»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000241"/>
            <a:ext cx="1500198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ПАСПОРТ ПРОЕКТА: методы и средства деятельности учителя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57422" y="1600200"/>
            <a:ext cx="6408626" cy="482919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Циклограмма реализации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 как средство управления реализацией целей, постоянно действующая диагностика качества обучения по предмету.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сравнения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результатов класса,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  проекта, с результатами ранее обучавшихся классов при выполнении заданий на ФГ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Самоанализ и самооценка деятельности в процессе формирования ФГ и  его результатов с учётов критериев  эффективности работы: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Развитие и позитивная динамика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умений  и  функциональной (читательской и математической) грамотности;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Позитивная динамика развития личностных качеств обучающихся:  учебной мотивации и познавательной активности,  социальной зрелости (волевых качеств и целеустремлённости в достижении личных результатов обучения).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57158" y="1571612"/>
            <a:ext cx="1928826" cy="27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 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349"/>
                <a:gridCol w="1619251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и показатели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Периодичность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Методы, форм представления результатов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Уровень готовности к формированию ФГ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 работы формирования читательской и математической грамотности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Выявление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дезадаптации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  в умениях  ФГ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Диагностика   «Динамика формирования  ФГ»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2-3 четверти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– 2023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у.г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аналитические справки в динамике с отправными данными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Результаты независимой экспертизы (ВПР)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аналитическая справка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 Анкетирование  обучающихся и их родителей (удовлетворённость ОП и его результатами)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Таблицы, диаграммы, аналитические справки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1525</TotalTime>
  <Words>1120</Words>
  <Application>Microsoft Office PowerPoint</Application>
  <PresentationFormat>Экран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Слайд 1</vt:lpstr>
      <vt:lpstr>КАК РОДИЛСЯ ЗАМЫСЕЛ?</vt:lpstr>
      <vt:lpstr> ВАЖНО ЗНАТЬ НЕ ТО, ЧТО ЕСТЬ, А ТО, ЧТО ПОЛЕЗНО  (Жан Жак Руссо) </vt:lpstr>
      <vt:lpstr>РИСКИ  ОСУЩЕСТВЛЕНИЯ</vt:lpstr>
      <vt:lpstr>ПУТИ ПРЕОДОЛЕНИЯ РИСКОВ</vt:lpstr>
      <vt:lpstr>ПАСПОРТ   ПРОЕКТА</vt:lpstr>
      <vt:lpstr>ПАСПОРТ  ПРОЕКТА: ЗАДАЧИ</vt:lpstr>
      <vt:lpstr>ПАСПОРТ ПРОЕКТА: методы и средства деятельности учителя</vt:lpstr>
      <vt:lpstr>Мониторинг  проекта</vt:lpstr>
      <vt:lpstr>ЦИКЛОГРАММА РЕАЛИЗАЦИИ ПРОЕКТА</vt:lpstr>
      <vt:lpstr>ЦИКЛОГРАММА РЕАЛИЗАЦИИ ПРОЕКТА</vt:lpstr>
      <vt:lpstr>ЦИКЛОГРАММА РЕАЛИЗАЦИИ ПРОЕКТА</vt:lpstr>
      <vt:lpstr>МАКЕТ ДНЕВНИКА (ПОРТФОЛИО)</vt:lpstr>
      <vt:lpstr>С новым учебный годом!</vt:lpstr>
    </vt:vector>
  </TitlesOfParts>
  <Company>ks19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AsQwer</dc:creator>
  <cp:lastModifiedBy>AsQwer</cp:lastModifiedBy>
  <cp:revision>301</cp:revision>
  <dcterms:created xsi:type="dcterms:W3CDTF">2022-04-05T06:28:35Z</dcterms:created>
  <dcterms:modified xsi:type="dcterms:W3CDTF">2022-12-22T08:45:43Z</dcterms:modified>
</cp:coreProperties>
</file>