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4" r:id="rId2"/>
    <p:sldId id="296" r:id="rId3"/>
    <p:sldId id="297" r:id="rId4"/>
    <p:sldId id="256" r:id="rId5"/>
    <p:sldId id="259" r:id="rId6"/>
    <p:sldId id="298" r:id="rId7"/>
    <p:sldId id="257" r:id="rId8"/>
    <p:sldId id="295" r:id="rId9"/>
    <p:sldId id="258" r:id="rId10"/>
    <p:sldId id="299" r:id="rId11"/>
    <p:sldId id="300" r:id="rId12"/>
    <p:sldId id="301" r:id="rId13"/>
    <p:sldId id="302" r:id="rId14"/>
    <p:sldId id="30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endParaRPr/>
          </a:p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160C5B8-9B15-4DAA-9EC4-9260AE45AA2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3C446B4-D8A2-43E0-858F-DBAE224B2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3C446B4-D8A2-43E0-858F-DBAE224B23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2160E6A-6D18-46D2-A8E5-64F14AE73BC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21F4A23-E91B-4182-AAA6-A13649549C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21F4A23-E91B-4182-AAA6-A13649549C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FBA431-C017-4881-82EA-8465BD31F1A4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1D4AAD-679B-4B1B-B6C2-71447FE14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FBA431-C017-4881-82EA-8465BD31F1A4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1D4AAD-679B-4B1B-B6C2-71447FE14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FBA431-C017-4881-82EA-8465BD31F1A4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1D4AAD-679B-4B1B-B6C2-71447FE14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FBA431-C017-4881-82EA-8465BD31F1A4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1D4AAD-679B-4B1B-B6C2-71447FE14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FBA431-C017-4881-82EA-8465BD31F1A4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1D4AAD-679B-4B1B-B6C2-71447FE14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FBA431-C017-4881-82EA-8465BD31F1A4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1D4AAD-679B-4B1B-B6C2-71447FE14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FBA431-C017-4881-82EA-8465BD31F1A4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1D4AAD-679B-4B1B-B6C2-71447FE14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FBA431-C017-4881-82EA-8465BD31F1A4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1D4AAD-679B-4B1B-B6C2-71447FE14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FBA431-C017-4881-82EA-8465BD31F1A4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1D4AAD-679B-4B1B-B6C2-71447FE14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FBA431-C017-4881-82EA-8465BD31F1A4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1D4AAD-679B-4B1B-B6C2-71447FE14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FBA431-C017-4881-82EA-8465BD31F1A4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1D4AAD-679B-4B1B-B6C2-71447FE14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A431-C017-4881-82EA-8465BD31F1A4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4AAD-679B-4B1B-B6C2-71447FE14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Шаблон Карандаши превью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2214554"/>
            <a:ext cx="4714908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Целевая модель</a:t>
            </a:r>
          </a:p>
          <a:p>
            <a:pPr algn="ctr"/>
            <a:r>
              <a:rPr lang="ru-RU" sz="4000" b="1" dirty="0" smtClean="0"/>
              <a:t>наставничества </a:t>
            </a:r>
          </a:p>
          <a:p>
            <a:pPr algn="ctr"/>
            <a:r>
              <a:rPr lang="ru-RU" sz="4000" b="1" dirty="0" smtClean="0"/>
              <a:t>«СТУПЕНИ»</a:t>
            </a:r>
          </a:p>
          <a:p>
            <a:pPr algn="ctr"/>
            <a:r>
              <a:rPr lang="ru-RU" sz="4000" b="1" dirty="0" smtClean="0"/>
              <a:t>МБОУ </a:t>
            </a:r>
            <a:r>
              <a:rPr lang="ru-RU" sz="4000" b="1" dirty="0" smtClean="0"/>
              <a:t>СОШ № 19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г</a:t>
            </a:r>
            <a:r>
              <a:rPr lang="ru-RU" sz="4000" b="1" dirty="0" smtClean="0"/>
              <a:t>. Коврова </a:t>
            </a:r>
          </a:p>
        </p:txBody>
      </p:sp>
      <p:sp>
        <p:nvSpPr>
          <p:cNvPr id="52233" name="AutoShape 9" descr="https://thumb.tildacdn.com/tild3935-6265-4137-b365-336630303862/-/resize/560x/-/format/webp/__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4" name="Picture 10" descr="Эмоциональный интеллект: выпуск 10-й годовщины Карта, карта PNG | Hot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571744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 Карандаши превью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142976" y="214290"/>
            <a:ext cx="8001024" cy="1143000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Кто может быть наставляемым?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57290" y="1214422"/>
            <a:ext cx="3429024" cy="639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ОБУЧАЮЩИЕСЯ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428728" y="2214554"/>
            <a:ext cx="3425850" cy="41434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b="1" dirty="0" smtClean="0"/>
              <a:t>проявившие выдающиеся способности;</a:t>
            </a:r>
          </a:p>
          <a:p>
            <a:pPr>
              <a:buNone/>
            </a:pPr>
            <a:r>
              <a:rPr lang="ru-RU" b="1" dirty="0" smtClean="0"/>
              <a:t>• демонстрирующие неудовлетворительные образовательные результаты;</a:t>
            </a:r>
          </a:p>
          <a:p>
            <a:pPr>
              <a:buNone/>
            </a:pPr>
            <a:r>
              <a:rPr lang="ru-RU" b="1" dirty="0" smtClean="0"/>
              <a:t>• с ограниченными возможностями здоровья;</a:t>
            </a:r>
          </a:p>
          <a:p>
            <a:pPr>
              <a:buNone/>
            </a:pPr>
            <a:r>
              <a:rPr lang="ru-RU" b="1" dirty="0" smtClean="0"/>
              <a:t>• попавшие в трудную жизненную ситуацию;</a:t>
            </a:r>
          </a:p>
          <a:p>
            <a:pPr>
              <a:buNone/>
            </a:pPr>
            <a:r>
              <a:rPr lang="ru-RU" b="1" dirty="0" smtClean="0"/>
              <a:t>• имеющие проблемы с поведением;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214942" y="1214422"/>
            <a:ext cx="3643338" cy="639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ПЕДАГОГИ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5214942" y="2174874"/>
            <a:ext cx="3643338" cy="425452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• молодые специалисты;</a:t>
            </a:r>
          </a:p>
          <a:p>
            <a:pPr>
              <a:buNone/>
            </a:pPr>
            <a:r>
              <a:rPr lang="ru-RU" b="1" dirty="0" smtClean="0"/>
              <a:t>• находящиеся в состоянии эмоционального выгорания, хронической усталости;</a:t>
            </a:r>
          </a:p>
          <a:p>
            <a:pPr>
              <a:buNone/>
            </a:pPr>
            <a:r>
              <a:rPr lang="ru-RU" b="1" dirty="0" smtClean="0"/>
              <a:t>• находящиеся в процессе адаптации на новом месте работы;</a:t>
            </a:r>
          </a:p>
          <a:p>
            <a:pPr>
              <a:buNone/>
            </a:pPr>
            <a:r>
              <a:rPr lang="ru-RU" b="1" dirty="0" smtClean="0"/>
              <a:t>• желающие овладеть современными программами, цифровыми навыками, </a:t>
            </a:r>
            <a:r>
              <a:rPr lang="ru-RU" b="1" dirty="0" err="1" smtClean="0"/>
              <a:t>ИКТ-компетенциями</a:t>
            </a:r>
            <a:r>
              <a:rPr lang="ru-RU" b="1" dirty="0" smtClean="0"/>
              <a:t>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Карандаши превью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5152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Документы, регламентирующие наставничество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714480" y="1500174"/>
            <a:ext cx="692948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 директора школы о внедрении методологии (целевой модели) наставничества;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• План мероприятий («Дорожная карта») внедрения системы наставничества в МБОУ СОШ № 19 г. Коврова.</a:t>
            </a:r>
            <a:endParaRPr lang="ru-RU" sz="2400" dirty="0" smtClean="0"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• Положение о наставничестве в МБОУСОШ № 19 г. Коврова;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• Положение об учителе-наставнике МБОУ СОШ № 19 г. Коврова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Положение о наставниках обучающихся МБОУ СОШ № 19 г. Коврова, состоящих на различных видах профилактического учёта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Карандаши превью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428604"/>
            <a:ext cx="2733755" cy="12762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«</a:t>
            </a:r>
            <a:r>
              <a:rPr lang="ru-RU" sz="2400" dirty="0" smtClean="0"/>
              <a:t>учитель </a:t>
            </a:r>
            <a:r>
              <a:rPr lang="ru-RU" sz="2400" dirty="0"/>
              <a:t>– ученик»</a:t>
            </a:r>
            <a:endParaRPr lang="en-US" sz="2400" dirty="0"/>
          </a:p>
        </p:txBody>
      </p:sp>
      <p:pic>
        <p:nvPicPr>
          <p:cNvPr id="1026" name="Рисунок 28" descr="Задачи наставничества в сфере образования обсудили руководители и педагоги  школ Приангарья — Институт развития образования Иркутской области"/>
          <p:cNvPicPr>
            <a:picLocks noChangeAspect="1" noChangeArrowheads="1"/>
          </p:cNvPicPr>
          <p:nvPr/>
        </p:nvPicPr>
        <p:blipFill>
          <a:blip r:embed="rId3"/>
          <a:srcRect l="39224" t="35474" r="13257" b="6189"/>
          <a:stretch>
            <a:fillRect/>
          </a:stretch>
        </p:blipFill>
        <p:spPr bwMode="auto">
          <a:xfrm>
            <a:off x="4214810" y="4500570"/>
            <a:ext cx="2443309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5" descr="Choosing different types of Mento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285992"/>
            <a:ext cx="1780006" cy="18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3" descr="http://nosh9nyagan.ru/storage/app/media/cropped-images/3868d3066f3c87d258b6370e8b2059a9512bce52-0-0-0-0-159108263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500306"/>
            <a:ext cx="2357454" cy="176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9"/>
          <p:cNvSpPr txBox="1">
            <a:spLocks/>
          </p:cNvSpPr>
          <p:nvPr/>
        </p:nvSpPr>
        <p:spPr>
          <a:xfrm>
            <a:off x="1714480" y="4429132"/>
            <a:ext cx="2357454" cy="1357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Помощь «одаренным детям»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9"/>
          <p:cNvSpPr txBox="1">
            <a:spLocks/>
          </p:cNvSpPr>
          <p:nvPr/>
        </p:nvSpPr>
        <p:spPr>
          <a:xfrm>
            <a:off x="4286248" y="2928934"/>
            <a:ext cx="2357454" cy="1357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Помощь в проектной деятельности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9"/>
          <p:cNvSpPr txBox="1">
            <a:spLocks/>
          </p:cNvSpPr>
          <p:nvPr/>
        </p:nvSpPr>
        <p:spPr>
          <a:xfrm>
            <a:off x="6786546" y="4643446"/>
            <a:ext cx="2071734" cy="1643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Помощь детям, попавшим в трудную жизненную ситуацию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607455" y="1535893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027" idx="0"/>
          </p:cNvCxnSpPr>
          <p:nvPr/>
        </p:nvCxnSpPr>
        <p:spPr>
          <a:xfrm>
            <a:off x="6357950" y="1142984"/>
            <a:ext cx="1461507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536281" y="2178835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Карандаши превью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428604"/>
            <a:ext cx="2733755" cy="12762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«</a:t>
            </a:r>
            <a:r>
              <a:rPr lang="ru-RU" sz="2400" dirty="0" smtClean="0"/>
              <a:t>учитель </a:t>
            </a:r>
            <a:r>
              <a:rPr lang="ru-RU" sz="2400" dirty="0"/>
              <a:t>– </a:t>
            </a:r>
            <a:r>
              <a:rPr lang="ru-RU" sz="2400" dirty="0" err="1" smtClean="0"/>
              <a:t>учитель</a:t>
            </a:r>
            <a:r>
              <a:rPr lang="ru-RU" sz="2400" dirty="0" smtClean="0"/>
              <a:t>»</a:t>
            </a:r>
            <a:endParaRPr lang="en-US" sz="2400" dirty="0"/>
          </a:p>
        </p:txBody>
      </p:sp>
      <p:sp>
        <p:nvSpPr>
          <p:cNvPr id="7" name="Текст 9"/>
          <p:cNvSpPr txBox="1">
            <a:spLocks/>
          </p:cNvSpPr>
          <p:nvPr/>
        </p:nvSpPr>
        <p:spPr>
          <a:xfrm>
            <a:off x="1714480" y="4786322"/>
            <a:ext cx="7286676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sz="2000" dirty="0" smtClean="0"/>
              <a:t>Взаимодействие </a:t>
            </a:r>
            <a:r>
              <a:rPr lang="ru-RU" sz="2000" b="1" dirty="0" smtClean="0"/>
              <a:t>молодого специалиста </a:t>
            </a:r>
            <a:r>
              <a:rPr lang="ru-RU" sz="2000" dirty="0" smtClean="0"/>
              <a:t>(при опыте работы от 0 до 3 лет) или </a:t>
            </a:r>
            <a:r>
              <a:rPr lang="ru-RU" sz="2000" b="1" dirty="0" smtClean="0"/>
              <a:t>нового сотрудника </a:t>
            </a:r>
            <a:r>
              <a:rPr lang="ru-RU" sz="2000" dirty="0" smtClean="0"/>
              <a:t>(при смене места работы) с опытным и располагающим ресурсами и навыками педагогом, оказывающим первому разностороннюю поддержку.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4608513" y="2107397"/>
            <a:ext cx="78502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Рисунок 10" descr="В Хакасии начинают внедрять целевую модель наставничест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571744"/>
            <a:ext cx="315595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Карандаши превью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428604"/>
            <a:ext cx="2733755" cy="12762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«</a:t>
            </a:r>
            <a:r>
              <a:rPr lang="ru-RU" sz="2400" dirty="0" smtClean="0"/>
              <a:t>ученик </a:t>
            </a:r>
            <a:r>
              <a:rPr lang="ru-RU" sz="2400" dirty="0"/>
              <a:t>– </a:t>
            </a:r>
            <a:r>
              <a:rPr lang="ru-RU" sz="2400" dirty="0" err="1" smtClean="0"/>
              <a:t>ученик</a:t>
            </a:r>
            <a:r>
              <a:rPr lang="ru-RU" sz="2400" dirty="0" smtClean="0"/>
              <a:t>»</a:t>
            </a:r>
            <a:endParaRPr lang="en-US" sz="2400" dirty="0"/>
          </a:p>
        </p:txBody>
      </p:sp>
      <p:sp>
        <p:nvSpPr>
          <p:cNvPr id="7" name="Текст 9"/>
          <p:cNvSpPr txBox="1">
            <a:spLocks/>
          </p:cNvSpPr>
          <p:nvPr/>
        </p:nvSpPr>
        <p:spPr>
          <a:xfrm>
            <a:off x="1714480" y="4786322"/>
            <a:ext cx="7286676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sz="2000" dirty="0" smtClean="0"/>
              <a:t>Взаимодействие обучающихся одной образовательной организации, при котором один из обучающихся находится на более высокой ступени образования и обладает организаторскими и лидерскими качествами, позволяющими ему оказать весомое влияние на наставляемого.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000" dirty="0" smtClean="0"/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4608513" y="2107397"/>
            <a:ext cx="78502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Рисунок 22" descr="QUAIS SÃO OS PERFIS DE MENTORES MAIS DESEJADOS PARA QUE SUA STARTUP SEJA  BEM-SUCEDIDA? - OBr.global | Delivering Succ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500306"/>
            <a:ext cx="3370981" cy="202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Шаблон Карандаши превью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4" name="Picture 4" descr="Мантурово: Национальный проект &quot;Образование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14290"/>
            <a:ext cx="4876800" cy="1847851"/>
          </a:xfrm>
          <a:prstGeom prst="rect">
            <a:avLst/>
          </a:prstGeom>
          <a:noFill/>
        </p:spPr>
      </p:pic>
      <p:pic>
        <p:nvPicPr>
          <p:cNvPr id="66566" name="Picture 6" descr="Проект «Современная школа» в сёлах | Печатная версия газеты  &quot;Кабардино-Балкарская правда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5" r="9999"/>
          <a:stretch>
            <a:fillRect/>
          </a:stretch>
        </p:blipFill>
        <p:spPr bwMode="auto">
          <a:xfrm>
            <a:off x="1714480" y="2714620"/>
            <a:ext cx="2428892" cy="2259419"/>
          </a:xfrm>
          <a:prstGeom prst="rect">
            <a:avLst/>
          </a:prstGeom>
          <a:noFill/>
        </p:spPr>
      </p:pic>
      <p:pic>
        <p:nvPicPr>
          <p:cNvPr id="66568" name="Picture 8" descr="Успех каждого ребенка - Школа №15 г.Калининграда (МАОУ ООШ №15).  Официальный сайт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429132"/>
            <a:ext cx="2998128" cy="2122270"/>
          </a:xfrm>
          <a:prstGeom prst="rect">
            <a:avLst/>
          </a:prstGeom>
          <a:noFill/>
        </p:spPr>
      </p:pic>
      <p:pic>
        <p:nvPicPr>
          <p:cNvPr id="66570" name="Picture 10" descr="Фирменный стиль движения «Молодые профессионалы»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714620"/>
            <a:ext cx="3143233" cy="2686524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3143240" y="2143116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0694" y="2143116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679025" y="3250405"/>
            <a:ext cx="2286016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Презентация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88" name="AutoShape 4" descr="Целевая модель наставничеств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0" name="AutoShape 6" descr="Целевая модель наставничеств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2" name="AutoShape 8" descr="Осн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Шаблон Карандаши превью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3"/>
          <a:srcRect l="29858" t="43910" r="29799" b="12407"/>
          <a:stretch>
            <a:fillRect/>
          </a:stretch>
        </p:blipFill>
        <p:spPr bwMode="auto">
          <a:xfrm>
            <a:off x="1714480" y="714356"/>
            <a:ext cx="704278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Эмоциональный интеллект: выпуск 10-й годовщины Карта, карта PNG | Hot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929198"/>
            <a:ext cx="17097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 Карандаши превью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 noEditPoints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Что такое наставничество?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000240"/>
            <a:ext cx="71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Наставничество</a:t>
            </a:r>
            <a:r>
              <a:rPr lang="ru-RU" sz="2000" dirty="0"/>
              <a:t> </a:t>
            </a:r>
            <a:r>
              <a:rPr lang="ru-RU" sz="2000" dirty="0" smtClean="0"/>
              <a:t>– универсальная </a:t>
            </a:r>
            <a:r>
              <a:rPr lang="ru-RU" sz="2000" dirty="0"/>
              <a:t>технология передачи опыта, знаний, формирования навыков, компетенций, </a:t>
            </a:r>
            <a:r>
              <a:rPr lang="ru-RU" sz="2000" dirty="0" err="1" smtClean="0"/>
              <a:t>метакомпетенций</a:t>
            </a:r>
            <a:r>
              <a:rPr lang="ru-RU" sz="2000" dirty="0" smtClean="0"/>
              <a:t> </a:t>
            </a:r>
            <a:r>
              <a:rPr lang="ru-RU" sz="2000" dirty="0"/>
              <a:t>и ценностей через неформальное </a:t>
            </a:r>
            <a:r>
              <a:rPr lang="ru-RU" sz="2000" dirty="0" err="1"/>
              <a:t>взаимообогащающее</a:t>
            </a:r>
            <a:r>
              <a:rPr lang="ru-RU" sz="2000" dirty="0"/>
              <a:t> общение, основанное на доверии и партнерстве.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3714752"/>
            <a:ext cx="70723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Целевая модель наставничества</a:t>
            </a:r>
            <a:r>
              <a:rPr lang="ru-RU" sz="2000" dirty="0" smtClean="0"/>
              <a:t> - система условий, ресурсов и процессов, необходимых для реализации программ </a:t>
            </a:r>
            <a:r>
              <a:rPr lang="ru-RU" sz="2000" b="1" dirty="0" smtClean="0"/>
              <a:t>наставничества</a:t>
            </a:r>
            <a:r>
              <a:rPr lang="ru-RU" sz="2000" dirty="0" smtClean="0"/>
              <a:t> в образовательных организациях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8" name="Picture 10" descr="Эмоциональный интеллект: выпуск 10-й годовщины Карта, карта PNG | Hot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929198"/>
            <a:ext cx="17097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Шаблон Карандаши превью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643042" y="274638"/>
            <a:ext cx="7286676" cy="1143000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Какие бывают формы наставничества?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928934"/>
            <a:ext cx="2733755" cy="1276226"/>
          </a:xfrm>
          <a:prstGeom prst="rect">
            <a:avLst/>
          </a:prstGeom>
          <a:solidFill>
            <a:schemeClr val="accent6">
              <a:alpha val="10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«ученик – </a:t>
            </a:r>
            <a:r>
              <a:rPr lang="ru-RU" sz="3200" dirty="0" err="1"/>
              <a:t>ученик»</a:t>
            </a:r>
            <a:endParaRPr lang="en-US" sz="3200" dirty="0"/>
          </a:p>
        </p:txBody>
      </p:sp>
      <p:sp>
        <p:nvSpPr>
          <p:cNvPr id="8" name="Прямоугольник 6"/>
          <p:cNvSpPr/>
          <p:nvPr/>
        </p:nvSpPr>
        <p:spPr>
          <a:xfrm>
            <a:off x="2285984" y="4786322"/>
            <a:ext cx="2733754" cy="1276226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«студент – ученик»</a:t>
            </a:r>
            <a:endParaRPr lang="en-US" sz="3200" dirty="0"/>
          </a:p>
        </p:txBody>
      </p:sp>
      <p:sp>
        <p:nvSpPr>
          <p:cNvPr id="9" name="Прямоугольник 6"/>
          <p:cNvSpPr/>
          <p:nvPr/>
        </p:nvSpPr>
        <p:spPr>
          <a:xfrm>
            <a:off x="6000760" y="2928934"/>
            <a:ext cx="2733754" cy="1276226"/>
          </a:xfrm>
          <a:prstGeom prst="rect">
            <a:avLst/>
          </a:prstGeom>
          <a:solidFill>
            <a:schemeClr val="accent3">
              <a:alpha val="10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«учитель – </a:t>
            </a:r>
            <a:r>
              <a:rPr lang="ru-RU" sz="3200" dirty="0" err="1"/>
              <a:t>учитель</a:t>
            </a:r>
            <a:r>
              <a:rPr lang="ru-RU" sz="3200" dirty="0"/>
              <a:t>»</a:t>
            </a:r>
            <a:endParaRPr lang="en-US" sz="3200" dirty="0"/>
          </a:p>
        </p:txBody>
      </p:sp>
      <p:sp>
        <p:nvSpPr>
          <p:cNvPr id="10" name="Прямоугольник 6"/>
          <p:cNvSpPr/>
          <p:nvPr/>
        </p:nvSpPr>
        <p:spPr>
          <a:xfrm>
            <a:off x="5572132" y="4786322"/>
            <a:ext cx="2857520" cy="1276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«работодатель – ученик»</a:t>
            </a:r>
            <a:endParaRPr lang="en-US" sz="3200" dirty="0"/>
          </a:p>
        </p:txBody>
      </p:sp>
      <p:cxnSp>
        <p:nvCxnSpPr>
          <p:cNvPr id="11" name="Прямая соед. линия 1 10"/>
          <p:cNvCxnSpPr/>
          <p:nvPr/>
        </p:nvCxnSpPr>
        <p:spPr>
          <a:xfrm rot="16200000" flipH="1">
            <a:off x="6500826" y="1928802"/>
            <a:ext cx="1357322" cy="6429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. линия 1 10"/>
          <p:cNvCxnSpPr/>
          <p:nvPr/>
        </p:nvCxnSpPr>
        <p:spPr>
          <a:xfrm rot="16200000" flipH="1">
            <a:off x="4071935" y="2857495"/>
            <a:ext cx="3214709" cy="6429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. линия 1 10"/>
          <p:cNvCxnSpPr/>
          <p:nvPr/>
        </p:nvCxnSpPr>
        <p:spPr>
          <a:xfrm rot="5400000">
            <a:off x="3197293" y="2946319"/>
            <a:ext cx="3214710" cy="322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. линия 1 10"/>
          <p:cNvCxnSpPr>
            <a:endCxn id="7" idx="0"/>
          </p:cNvCxnSpPr>
          <p:nvPr/>
        </p:nvCxnSpPr>
        <p:spPr>
          <a:xfrm rot="5400000">
            <a:off x="2663502" y="1846592"/>
            <a:ext cx="1571636" cy="593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Шаблон Карандаши превью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500166" y="642918"/>
            <a:ext cx="7286676" cy="1143008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Целевая модель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наставничества «СТУПЕНИ»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928934"/>
            <a:ext cx="2733755" cy="1276226"/>
          </a:xfrm>
          <a:prstGeom prst="rect">
            <a:avLst/>
          </a:prstGeom>
          <a:solidFill>
            <a:schemeClr val="accent6">
              <a:alpha val="10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«</a:t>
            </a:r>
            <a:r>
              <a:rPr lang="ru-RU" sz="3200" dirty="0" smtClean="0"/>
              <a:t>учитель </a:t>
            </a:r>
            <a:r>
              <a:rPr lang="ru-RU" sz="3200" dirty="0"/>
              <a:t>– ученик»</a:t>
            </a:r>
            <a:endParaRPr lang="en-US" sz="3200" dirty="0"/>
          </a:p>
        </p:txBody>
      </p:sp>
      <p:sp>
        <p:nvSpPr>
          <p:cNvPr id="8" name="Прямоугольник 6"/>
          <p:cNvSpPr/>
          <p:nvPr/>
        </p:nvSpPr>
        <p:spPr>
          <a:xfrm>
            <a:off x="3571868" y="4786322"/>
            <a:ext cx="2733754" cy="1276226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«ученик </a:t>
            </a:r>
            <a:r>
              <a:rPr lang="ru-RU" sz="3200" dirty="0"/>
              <a:t>– ученик»</a:t>
            </a:r>
            <a:endParaRPr lang="en-US" sz="3200" dirty="0"/>
          </a:p>
        </p:txBody>
      </p:sp>
      <p:sp>
        <p:nvSpPr>
          <p:cNvPr id="9" name="Прямоугольник 6"/>
          <p:cNvSpPr/>
          <p:nvPr/>
        </p:nvSpPr>
        <p:spPr>
          <a:xfrm>
            <a:off x="6000760" y="2928934"/>
            <a:ext cx="2733754" cy="1276226"/>
          </a:xfrm>
          <a:prstGeom prst="rect">
            <a:avLst/>
          </a:prstGeom>
          <a:solidFill>
            <a:schemeClr val="accent3">
              <a:alpha val="10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«учитель – </a:t>
            </a:r>
            <a:r>
              <a:rPr lang="ru-RU" sz="3200" dirty="0" err="1"/>
              <a:t>учитель</a:t>
            </a:r>
            <a:r>
              <a:rPr lang="ru-RU" sz="3200" dirty="0"/>
              <a:t>»</a:t>
            </a:r>
            <a:endParaRPr lang="en-US" sz="3200" dirty="0"/>
          </a:p>
        </p:txBody>
      </p:sp>
      <p:cxnSp>
        <p:nvCxnSpPr>
          <p:cNvPr id="11" name="Прямая соед. линия 1 10"/>
          <p:cNvCxnSpPr/>
          <p:nvPr/>
        </p:nvCxnSpPr>
        <p:spPr>
          <a:xfrm rot="16200000" flipH="1">
            <a:off x="6500826" y="1928802"/>
            <a:ext cx="1357322" cy="6429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. линия 1 10"/>
          <p:cNvCxnSpPr/>
          <p:nvPr/>
        </p:nvCxnSpPr>
        <p:spPr>
          <a:xfrm rot="16200000" flipH="1">
            <a:off x="3375888" y="3090144"/>
            <a:ext cx="3214710" cy="34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. линия 1 10"/>
          <p:cNvCxnSpPr>
            <a:endCxn id="7" idx="0"/>
          </p:cNvCxnSpPr>
          <p:nvPr/>
        </p:nvCxnSpPr>
        <p:spPr>
          <a:xfrm rot="5400000">
            <a:off x="2683671" y="1897861"/>
            <a:ext cx="1500198" cy="561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0" descr="Эмоциональный интеллект: выпуск 10-й годовщины Карта, карта PNG | Hot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929198"/>
            <a:ext cx="17097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 Карандаши превью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Кто такой наставник?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000240"/>
            <a:ext cx="70723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/>
              <a:t>Наставник</a:t>
            </a:r>
            <a:r>
              <a:rPr lang="ru-RU" sz="2800" dirty="0"/>
              <a:t> –</a:t>
            </a:r>
            <a:r>
              <a:rPr lang="en-GB" sz="2800" dirty="0"/>
              <a:t> </a:t>
            </a:r>
            <a:r>
              <a:rPr lang="ru-RU" sz="2800" dirty="0"/>
              <a:t>участник программы наставничества, имеющий успешный опыт в достижении жизненного, личностного и профессионального результата, готовый и компетентный поделиться опытом и навыками, необходимыми для стимуляции и поддержки процессов самореализации и самосовершенствования </a:t>
            </a:r>
            <a:r>
              <a:rPr lang="ru-RU" sz="2800" dirty="0" smtClean="0"/>
              <a:t>наставляемого.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Карандаши превью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Кто может быть наставником?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1285860"/>
            <a:ext cx="7215238" cy="46474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/>
              <a:t>•</a:t>
            </a:r>
            <a:r>
              <a:rPr lang="ru-RU" sz="2400" dirty="0" smtClean="0"/>
              <a:t>учащиеся Школы;</a:t>
            </a:r>
          </a:p>
          <a:p>
            <a:r>
              <a:rPr lang="ru-RU" sz="2400" dirty="0" smtClean="0"/>
              <a:t>•педагоги и иные должностные лица Школы;</a:t>
            </a:r>
          </a:p>
          <a:p>
            <a:r>
              <a:rPr lang="ru-RU" sz="2400" dirty="0" smtClean="0"/>
              <a:t>• родители (законные представители) обучающихся;</a:t>
            </a:r>
          </a:p>
          <a:p>
            <a:r>
              <a:rPr lang="ru-RU" sz="2400" dirty="0" smtClean="0"/>
              <a:t>• выпускники, заинтересованные в поддержке своей Школы;</a:t>
            </a:r>
          </a:p>
          <a:p>
            <a:r>
              <a:rPr lang="ru-RU" sz="2400" dirty="0" smtClean="0"/>
              <a:t>• сотрудники предприятий, заинтересованные в подготовке будущих кадров;</a:t>
            </a:r>
          </a:p>
          <a:p>
            <a:r>
              <a:rPr lang="ru-RU" sz="2400" dirty="0" smtClean="0"/>
              <a:t>• успешные предприниматели или общественные деятели, которые чувствуют потребность передать свой опыт;</a:t>
            </a:r>
          </a:p>
          <a:p>
            <a:r>
              <a:rPr lang="ru-RU" sz="2400" dirty="0" smtClean="0"/>
              <a:t>• ветераны педагогического труда.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Эмоциональный интеллект: выпуск 10-й годовщины Карта, карта PNG | Hot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929198"/>
            <a:ext cx="17097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 Карандаши превью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Кто такой наставляемый?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500174"/>
            <a:ext cx="70723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/>
              <a:t>Наставляемый</a:t>
            </a:r>
            <a:r>
              <a:rPr lang="ru-RU" sz="2800" dirty="0"/>
              <a:t> –</a:t>
            </a:r>
            <a:r>
              <a:rPr lang="en-GB" sz="2800" dirty="0"/>
              <a:t> </a:t>
            </a:r>
            <a:r>
              <a:rPr lang="ru-RU" sz="2800" dirty="0"/>
              <a:t>участник программы наставничества, который через взаимодействие </a:t>
            </a:r>
            <a:r>
              <a:rPr lang="ru-RU" sz="2800" dirty="0" err="1"/>
              <a:t>с</a:t>
            </a:r>
            <a:r>
              <a:rPr lang="en-GB" sz="2800" dirty="0" err="1"/>
              <a:t> </a:t>
            </a:r>
            <a:r>
              <a:rPr lang="ru-RU" sz="2800" dirty="0" err="1"/>
              <a:t>наставником</a:t>
            </a:r>
            <a:r>
              <a:rPr lang="ru-RU" sz="2800" dirty="0"/>
              <a:t> и при его помощи и поддержке решает конкретные жизненные, личные </a:t>
            </a:r>
            <a:r>
              <a:rPr lang="ru-RU" sz="2800" dirty="0" err="1"/>
              <a:t>и</a:t>
            </a:r>
            <a:r>
              <a:rPr lang="en-GB" sz="2800" dirty="0" err="1"/>
              <a:t> </a:t>
            </a:r>
            <a:r>
              <a:rPr lang="ru-RU" sz="2800" dirty="0" err="1"/>
              <a:t>профессиональные</a:t>
            </a:r>
            <a:r>
              <a:rPr lang="ru-RU" sz="2800" dirty="0"/>
              <a:t> задачи, приобретает новый опыт и развивает новые навыки </a:t>
            </a:r>
            <a:r>
              <a:rPr lang="ru-RU" sz="2800" dirty="0" err="1"/>
              <a:t>и</a:t>
            </a:r>
            <a:r>
              <a:rPr lang="en-GB" sz="2800" dirty="0" err="1"/>
              <a:t> </a:t>
            </a:r>
            <a:r>
              <a:rPr lang="ru-RU" sz="2800" dirty="0" err="1"/>
              <a:t>компетенции</a:t>
            </a:r>
            <a:r>
              <a:rPr lang="ru-RU" sz="2800" dirty="0"/>
              <a:t>. В конкретных формах наставляемый может быть определен термином «обучающийся».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725</TotalTime>
  <Words>520</Words>
  <Application>Microsoft Office PowerPoint</Application>
  <PresentationFormat>Экран (4:3)</PresentationFormat>
  <Paragraphs>62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Что такое наставничество?</vt:lpstr>
      <vt:lpstr>Какие бывают формы наставничества?</vt:lpstr>
      <vt:lpstr>Целевая модель наставничества «СТУПЕНИ» </vt:lpstr>
      <vt:lpstr>Кто такой наставник?</vt:lpstr>
      <vt:lpstr>Кто может быть наставником?</vt:lpstr>
      <vt:lpstr>Кто такой наставляемый?</vt:lpstr>
      <vt:lpstr>Кто может быть наставляемым?</vt:lpstr>
      <vt:lpstr>Документы, регламентирующие наставничество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наставничество?</dc:title>
  <dc:creator>user</dc:creator>
  <cp:lastModifiedBy>AsQwer</cp:lastModifiedBy>
  <cp:revision>67</cp:revision>
  <dcterms:created xsi:type="dcterms:W3CDTF">2020-07-14T16:19:40Z</dcterms:created>
  <dcterms:modified xsi:type="dcterms:W3CDTF">2020-12-02T11:09:32Z</dcterms:modified>
</cp:coreProperties>
</file>