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7" r:id="rId3"/>
    <p:sldId id="275" r:id="rId4"/>
    <p:sldId id="259" r:id="rId5"/>
    <p:sldId id="271" r:id="rId6"/>
    <p:sldId id="276" r:id="rId7"/>
    <p:sldId id="282" r:id="rId8"/>
    <p:sldId id="270" r:id="rId9"/>
    <p:sldId id="258" r:id="rId10"/>
    <p:sldId id="277" r:id="rId11"/>
    <p:sldId id="262" r:id="rId12"/>
    <p:sldId id="280" r:id="rId13"/>
    <p:sldId id="281" r:id="rId14"/>
    <p:sldId id="266" r:id="rId15"/>
    <p:sldId id="264" r:id="rId16"/>
    <p:sldId id="267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239E1-9005-45F8-95F9-7B255DCA9BCD}" type="doc">
      <dgm:prSet loTypeId="urn:microsoft.com/office/officeart/2005/8/layout/hProcess3" loCatId="process" qsTypeId="urn:microsoft.com/office/officeart/2005/8/quickstyle/3d3" qsCatId="3D" csTypeId="urn:microsoft.com/office/officeart/2005/8/colors/accent2_3" csCatId="accent2" phldr="1"/>
      <dgm:spPr/>
    </dgm:pt>
    <dgm:pt modelId="{051E98E5-F3A8-4FA6-A26A-CE096B45674F}" type="pres">
      <dgm:prSet presAssocID="{3EB239E1-9005-45F8-95F9-7B255DCA9BCD}" presName="Name0" presStyleCnt="0">
        <dgm:presLayoutVars>
          <dgm:dir/>
          <dgm:animLvl val="lvl"/>
          <dgm:resizeHandles val="exact"/>
        </dgm:presLayoutVars>
      </dgm:prSet>
      <dgm:spPr/>
    </dgm:pt>
    <dgm:pt modelId="{98822902-488C-45E4-9E23-1A8879F82DA0}" type="pres">
      <dgm:prSet presAssocID="{3EB239E1-9005-45F8-95F9-7B255DCA9BCD}" presName="dummy" presStyleCnt="0"/>
      <dgm:spPr/>
    </dgm:pt>
    <dgm:pt modelId="{6D484BB4-9DCF-435A-A1DA-769D3E7005F7}" type="pres">
      <dgm:prSet presAssocID="{3EB239E1-9005-45F8-95F9-7B255DCA9BCD}" presName="linH" presStyleCnt="0"/>
      <dgm:spPr/>
    </dgm:pt>
    <dgm:pt modelId="{D5324DC7-5D91-437A-9485-360D45FF2C1A}" type="pres">
      <dgm:prSet presAssocID="{3EB239E1-9005-45F8-95F9-7B255DCA9BCD}" presName="padding1" presStyleCnt="0"/>
      <dgm:spPr/>
    </dgm:pt>
    <dgm:pt modelId="{8DA9206C-8609-4218-A266-610A08C40376}" type="pres">
      <dgm:prSet presAssocID="{3EB239E1-9005-45F8-95F9-7B255DCA9BCD}" presName="padding2" presStyleCnt="0"/>
      <dgm:spPr/>
    </dgm:pt>
    <dgm:pt modelId="{4ADA8BF4-1626-4D0A-B171-29BDBBE47EF6}" type="pres">
      <dgm:prSet presAssocID="{3EB239E1-9005-45F8-95F9-7B255DCA9BCD}" presName="negArrow" presStyleCnt="0"/>
      <dgm:spPr/>
    </dgm:pt>
    <dgm:pt modelId="{79ED79B7-095F-4462-AFED-4FEBD4A2A7D5}" type="pres">
      <dgm:prSet presAssocID="{3EB239E1-9005-45F8-95F9-7B255DCA9BCD}" presName="backgroundArrow" presStyleLbl="node1" presStyleIdx="0" presStyleCnt="1" custScaleY="284920" custLinFactNeighborY="-18772"/>
      <dgm:spPr>
        <a:solidFill>
          <a:srgbClr val="C00000"/>
        </a:solidFill>
      </dgm:spPr>
      <dgm:t>
        <a:bodyPr/>
        <a:lstStyle/>
        <a:p>
          <a:endParaRPr lang="ru-RU"/>
        </a:p>
      </dgm:t>
    </dgm:pt>
  </dgm:ptLst>
  <dgm:cxnLst>
    <dgm:cxn modelId="{492A4676-A946-4C44-B8DC-FD4CED7E905E}" type="presOf" srcId="{3EB239E1-9005-45F8-95F9-7B255DCA9BCD}" destId="{051E98E5-F3A8-4FA6-A26A-CE096B45674F}" srcOrd="0" destOrd="0" presId="urn:microsoft.com/office/officeart/2005/8/layout/hProcess3"/>
    <dgm:cxn modelId="{619BCF85-C3AB-49FE-BF5B-E2B6CE9FB82D}" type="presParOf" srcId="{051E98E5-F3A8-4FA6-A26A-CE096B45674F}" destId="{98822902-488C-45E4-9E23-1A8879F82DA0}" srcOrd="0" destOrd="0" presId="urn:microsoft.com/office/officeart/2005/8/layout/hProcess3"/>
    <dgm:cxn modelId="{C7E5DBA6-B84D-4575-8009-04A4F2971BA3}" type="presParOf" srcId="{051E98E5-F3A8-4FA6-A26A-CE096B45674F}" destId="{6D484BB4-9DCF-435A-A1DA-769D3E7005F7}" srcOrd="1" destOrd="0" presId="urn:microsoft.com/office/officeart/2005/8/layout/hProcess3"/>
    <dgm:cxn modelId="{C89AAD36-72D5-4282-ACF6-C266A94F6891}" type="presParOf" srcId="{6D484BB4-9DCF-435A-A1DA-769D3E7005F7}" destId="{D5324DC7-5D91-437A-9485-360D45FF2C1A}" srcOrd="0" destOrd="0" presId="urn:microsoft.com/office/officeart/2005/8/layout/hProcess3"/>
    <dgm:cxn modelId="{A557DB23-C712-41B1-AD70-CC39D0DA84AF}" type="presParOf" srcId="{6D484BB4-9DCF-435A-A1DA-769D3E7005F7}" destId="{8DA9206C-8609-4218-A266-610A08C40376}" srcOrd="1" destOrd="0" presId="urn:microsoft.com/office/officeart/2005/8/layout/hProcess3"/>
    <dgm:cxn modelId="{80D23F80-43EC-4813-B07D-5F775FD90452}" type="presParOf" srcId="{6D484BB4-9DCF-435A-A1DA-769D3E7005F7}" destId="{4ADA8BF4-1626-4D0A-B171-29BDBBE47EF6}" srcOrd="2" destOrd="0" presId="urn:microsoft.com/office/officeart/2005/8/layout/hProcess3"/>
    <dgm:cxn modelId="{24B3EBE7-B362-4115-BC08-0A64B1595769}" type="presParOf" srcId="{6D484BB4-9DCF-435A-A1DA-769D3E7005F7}" destId="{79ED79B7-095F-4462-AFED-4FEBD4A2A7D5}" srcOrd="3" destOrd="0" presId="urn:microsoft.com/office/officeart/2005/8/layout/h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58B0A-BBAE-4C27-BD3A-932523611AFB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ABDA020-82F4-4B64-935E-6F083C827497}">
      <dgm:prSet phldrT="[Текст]" custT="1"/>
      <dgm:spPr/>
      <dgm:t>
        <a:bodyPr/>
        <a:lstStyle/>
        <a:p>
          <a:r>
            <a:rPr lang="ru-RU" sz="3200" dirty="0" smtClean="0"/>
            <a:t>Инновационная идея</a:t>
          </a:r>
          <a:endParaRPr lang="ru-RU" sz="3200" dirty="0"/>
        </a:p>
      </dgm:t>
    </dgm:pt>
    <dgm:pt modelId="{2C338B83-1A8F-4668-A5AC-17176B08E176}" type="parTrans" cxnId="{BF3DE255-4659-4400-9EB0-EC4AC27885E0}">
      <dgm:prSet/>
      <dgm:spPr/>
      <dgm:t>
        <a:bodyPr/>
        <a:lstStyle/>
        <a:p>
          <a:endParaRPr lang="ru-RU"/>
        </a:p>
      </dgm:t>
    </dgm:pt>
    <dgm:pt modelId="{57A32341-584D-4D44-B964-FF1D6FBFEB86}" type="sibTrans" cxnId="{BF3DE255-4659-4400-9EB0-EC4AC27885E0}">
      <dgm:prSet/>
      <dgm:spPr/>
      <dgm:t>
        <a:bodyPr/>
        <a:lstStyle/>
        <a:p>
          <a:endParaRPr lang="ru-RU"/>
        </a:p>
      </dgm:t>
    </dgm:pt>
    <dgm:pt modelId="{4A325919-3F1F-4F7C-9B99-8053B4BB8101}">
      <dgm:prSet phldrT="[Текст]" custT="1"/>
      <dgm:spPr/>
      <dgm:t>
        <a:bodyPr/>
        <a:lstStyle/>
        <a:p>
          <a:r>
            <a:rPr lang="ru-RU" sz="1800" dirty="0" smtClean="0"/>
            <a:t>Создание </a:t>
          </a:r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целостной системы </a:t>
          </a:r>
          <a:r>
            <a:rPr lang="ru-RU" sz="1800" dirty="0" smtClean="0"/>
            <a:t>формирования социальной зрелости школьника (</a:t>
          </a:r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многокомпонентной модели</a:t>
          </a:r>
          <a:r>
            <a:rPr lang="ru-RU" sz="1800" dirty="0" smtClean="0"/>
            <a:t>, включающей интеграцию всех субъектов образования и социального пространства)  позволит преодолеть инфантилизм будущих поколений и сформировать социально зрелую, готовую к решению жизненно значимых проблем, личность</a:t>
          </a:r>
          <a:endParaRPr lang="ru-RU" sz="1800" dirty="0"/>
        </a:p>
      </dgm:t>
    </dgm:pt>
    <dgm:pt modelId="{B0F7D7F9-B3BC-426D-9EFD-F91B2B92BBCC}" type="parTrans" cxnId="{DC32D54E-F896-4A25-8DC4-D260D95EC3AC}">
      <dgm:prSet/>
      <dgm:spPr/>
      <dgm:t>
        <a:bodyPr/>
        <a:lstStyle/>
        <a:p>
          <a:endParaRPr lang="ru-RU"/>
        </a:p>
      </dgm:t>
    </dgm:pt>
    <dgm:pt modelId="{F680FF5B-3EDD-4653-84BD-31F17D5FAD13}" type="sibTrans" cxnId="{DC32D54E-F896-4A25-8DC4-D260D95EC3AC}">
      <dgm:prSet/>
      <dgm:spPr/>
      <dgm:t>
        <a:bodyPr/>
        <a:lstStyle/>
        <a:p>
          <a:endParaRPr lang="ru-RU"/>
        </a:p>
      </dgm:t>
    </dgm:pt>
    <dgm:pt modelId="{646996D2-7556-4EF9-8E9D-CB320CF16FAE}">
      <dgm:prSet phldrT="[Текст]"/>
      <dgm:spPr/>
      <dgm:t>
        <a:bodyPr/>
        <a:lstStyle/>
        <a:p>
          <a:r>
            <a:rPr lang="ru-RU" dirty="0" smtClean="0"/>
            <a:t>Социальная зрелость школьника как таковая формируется в </a:t>
          </a:r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подростковом и юношеском возрасте</a:t>
          </a:r>
          <a:r>
            <a:rPr lang="ru-RU" dirty="0" smtClean="0"/>
            <a:t>, однако ее составляющие (черты личности, обуславливающие в будущем формирование зрелой личности) начинают закладываться еще в </a:t>
          </a:r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доподростковом возрасте</a:t>
          </a:r>
          <a:r>
            <a:rPr lang="ru-RU" dirty="0" smtClean="0"/>
            <a:t> </a:t>
          </a:r>
          <a:endParaRPr lang="ru-RU" dirty="0"/>
        </a:p>
      </dgm:t>
    </dgm:pt>
    <dgm:pt modelId="{1D0E7E1E-0951-45C3-8E05-A8DDBB10E990}" type="parTrans" cxnId="{8CFED140-E83B-4867-8C94-508877C2564D}">
      <dgm:prSet/>
      <dgm:spPr/>
      <dgm:t>
        <a:bodyPr/>
        <a:lstStyle/>
        <a:p>
          <a:endParaRPr lang="ru-RU"/>
        </a:p>
      </dgm:t>
    </dgm:pt>
    <dgm:pt modelId="{B1B6EEF7-1437-4D92-8939-E4273A4F1E10}" type="sibTrans" cxnId="{8CFED140-E83B-4867-8C94-508877C2564D}">
      <dgm:prSet/>
      <dgm:spPr/>
      <dgm:t>
        <a:bodyPr/>
        <a:lstStyle/>
        <a:p>
          <a:endParaRPr lang="ru-RU"/>
        </a:p>
      </dgm:t>
    </dgm:pt>
    <dgm:pt modelId="{2076F7DD-B4B8-4E53-A747-70355998EDA7}" type="pres">
      <dgm:prSet presAssocID="{2C058B0A-BBAE-4C27-BD3A-932523611A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FDC658-3E68-42F6-89E0-469063D072D2}" type="pres">
      <dgm:prSet presAssocID="{EABDA020-82F4-4B64-935E-6F083C827497}" presName="node" presStyleLbl="node1" presStyleIdx="0" presStyleCnt="3" custScaleY="92945" custRadScaleRad="93363" custRadScaleInc="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BDBCE-6015-4BD9-9A5F-677029BD1FF7}" type="pres">
      <dgm:prSet presAssocID="{57A32341-584D-4D44-B964-FF1D6FBFEB8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92EA33D-F5AE-4515-8DA6-B56604786D37}" type="pres">
      <dgm:prSet presAssocID="{57A32341-584D-4D44-B964-FF1D6FBFEB8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8D38A88-CD1B-4D5B-8CDD-D1AE47E96A35}" type="pres">
      <dgm:prSet presAssocID="{4A325919-3F1F-4F7C-9B99-8053B4BB8101}" presName="node" presStyleLbl="node1" presStyleIdx="1" presStyleCnt="3" custScaleX="131474" custScaleY="206420" custRadScaleRad="87678" custRadScaleInc="-1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19068-2B76-4B0A-B323-BA6724F20F47}" type="pres">
      <dgm:prSet presAssocID="{F680FF5B-3EDD-4653-84BD-31F17D5FAD13}" presName="sibTrans" presStyleLbl="sibTrans2D1" presStyleIdx="1" presStyleCnt="3" custScaleX="100961" custLinFactNeighborX="-1137" custLinFactNeighborY="66"/>
      <dgm:spPr/>
      <dgm:t>
        <a:bodyPr/>
        <a:lstStyle/>
        <a:p>
          <a:endParaRPr lang="ru-RU"/>
        </a:p>
      </dgm:t>
    </dgm:pt>
    <dgm:pt modelId="{1447F6DF-4FA4-4396-9221-126DE144FB9D}" type="pres">
      <dgm:prSet presAssocID="{F680FF5B-3EDD-4653-84BD-31F17D5FAD1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8D7F43F-B2C8-4B52-88DF-1FF2BAC90042}" type="pres">
      <dgm:prSet presAssocID="{646996D2-7556-4EF9-8E9D-CB320CF16FAE}" presName="node" presStyleLbl="node1" presStyleIdx="2" presStyleCnt="3" custScaleY="205492" custRadScaleRad="86533" custRadScaleInc="14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102D1-5B28-42A4-A0A6-B872753F7F3A}" type="pres">
      <dgm:prSet presAssocID="{B1B6EEF7-1437-4D92-8939-E4273A4F1E1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7D33706-1A71-45BE-AD9B-F8FBA2C42FAD}" type="pres">
      <dgm:prSet presAssocID="{B1B6EEF7-1437-4D92-8939-E4273A4F1E1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C32D54E-F896-4A25-8DC4-D260D95EC3AC}" srcId="{2C058B0A-BBAE-4C27-BD3A-932523611AFB}" destId="{4A325919-3F1F-4F7C-9B99-8053B4BB8101}" srcOrd="1" destOrd="0" parTransId="{B0F7D7F9-B3BC-426D-9EFD-F91B2B92BBCC}" sibTransId="{F680FF5B-3EDD-4653-84BD-31F17D5FAD13}"/>
    <dgm:cxn modelId="{C7DD48F5-AC28-453A-909E-5D50EC7C9570}" type="presOf" srcId="{57A32341-584D-4D44-B964-FF1D6FBFEB86}" destId="{D16BDBCE-6015-4BD9-9A5F-677029BD1FF7}" srcOrd="0" destOrd="0" presId="urn:microsoft.com/office/officeart/2005/8/layout/cycle7"/>
    <dgm:cxn modelId="{18960457-F427-4BE8-92D1-B14BE1358D2E}" type="presOf" srcId="{F680FF5B-3EDD-4653-84BD-31F17D5FAD13}" destId="{D7C19068-2B76-4B0A-B323-BA6724F20F47}" srcOrd="0" destOrd="0" presId="urn:microsoft.com/office/officeart/2005/8/layout/cycle7"/>
    <dgm:cxn modelId="{2AE5A470-BCD1-4CFC-BC08-3504C91D038E}" type="presOf" srcId="{EABDA020-82F4-4B64-935E-6F083C827497}" destId="{5AFDC658-3E68-42F6-89E0-469063D072D2}" srcOrd="0" destOrd="0" presId="urn:microsoft.com/office/officeart/2005/8/layout/cycle7"/>
    <dgm:cxn modelId="{EBC3CADF-F9FB-4C31-BD76-5846B8D03C4D}" type="presOf" srcId="{646996D2-7556-4EF9-8E9D-CB320CF16FAE}" destId="{88D7F43F-B2C8-4B52-88DF-1FF2BAC90042}" srcOrd="0" destOrd="0" presId="urn:microsoft.com/office/officeart/2005/8/layout/cycle7"/>
    <dgm:cxn modelId="{BF3DE255-4659-4400-9EB0-EC4AC27885E0}" srcId="{2C058B0A-BBAE-4C27-BD3A-932523611AFB}" destId="{EABDA020-82F4-4B64-935E-6F083C827497}" srcOrd="0" destOrd="0" parTransId="{2C338B83-1A8F-4668-A5AC-17176B08E176}" sibTransId="{57A32341-584D-4D44-B964-FF1D6FBFEB86}"/>
    <dgm:cxn modelId="{FEAC459E-28D9-4EA3-9BFC-953EB2DFDEB7}" type="presOf" srcId="{2C058B0A-BBAE-4C27-BD3A-932523611AFB}" destId="{2076F7DD-B4B8-4E53-A747-70355998EDA7}" srcOrd="0" destOrd="0" presId="urn:microsoft.com/office/officeart/2005/8/layout/cycle7"/>
    <dgm:cxn modelId="{AEE9067E-D4C1-40B9-A781-63D725C11DCF}" type="presOf" srcId="{57A32341-584D-4D44-B964-FF1D6FBFEB86}" destId="{592EA33D-F5AE-4515-8DA6-B56604786D37}" srcOrd="1" destOrd="0" presId="urn:microsoft.com/office/officeart/2005/8/layout/cycle7"/>
    <dgm:cxn modelId="{8CFED140-E83B-4867-8C94-508877C2564D}" srcId="{2C058B0A-BBAE-4C27-BD3A-932523611AFB}" destId="{646996D2-7556-4EF9-8E9D-CB320CF16FAE}" srcOrd="2" destOrd="0" parTransId="{1D0E7E1E-0951-45C3-8E05-A8DDBB10E990}" sibTransId="{B1B6EEF7-1437-4D92-8939-E4273A4F1E10}"/>
    <dgm:cxn modelId="{A0D18EC9-B2CA-4311-BD41-38B12E37EBAB}" type="presOf" srcId="{4A325919-3F1F-4F7C-9B99-8053B4BB8101}" destId="{88D38A88-CD1B-4D5B-8CDD-D1AE47E96A35}" srcOrd="0" destOrd="0" presId="urn:microsoft.com/office/officeart/2005/8/layout/cycle7"/>
    <dgm:cxn modelId="{69BF1407-8EFE-45F0-AFDD-3F7D3E5F5E16}" type="presOf" srcId="{F680FF5B-3EDD-4653-84BD-31F17D5FAD13}" destId="{1447F6DF-4FA4-4396-9221-126DE144FB9D}" srcOrd="1" destOrd="0" presId="urn:microsoft.com/office/officeart/2005/8/layout/cycle7"/>
    <dgm:cxn modelId="{9E8FFAE3-3530-496C-B233-B9BD2BF9F8AF}" type="presOf" srcId="{B1B6EEF7-1437-4D92-8939-E4273A4F1E10}" destId="{77D33706-1A71-45BE-AD9B-F8FBA2C42FAD}" srcOrd="1" destOrd="0" presId="urn:microsoft.com/office/officeart/2005/8/layout/cycle7"/>
    <dgm:cxn modelId="{2A10F64C-25D7-4288-BE32-51E3C4AFD791}" type="presOf" srcId="{B1B6EEF7-1437-4D92-8939-E4273A4F1E10}" destId="{069102D1-5B28-42A4-A0A6-B872753F7F3A}" srcOrd="0" destOrd="0" presId="urn:microsoft.com/office/officeart/2005/8/layout/cycle7"/>
    <dgm:cxn modelId="{BB8ED471-2B53-466B-81A4-C5BD815F7A55}" type="presParOf" srcId="{2076F7DD-B4B8-4E53-A747-70355998EDA7}" destId="{5AFDC658-3E68-42F6-89E0-469063D072D2}" srcOrd="0" destOrd="0" presId="urn:microsoft.com/office/officeart/2005/8/layout/cycle7"/>
    <dgm:cxn modelId="{458D5D11-2BDC-40F7-9B90-1C61E329814C}" type="presParOf" srcId="{2076F7DD-B4B8-4E53-A747-70355998EDA7}" destId="{D16BDBCE-6015-4BD9-9A5F-677029BD1FF7}" srcOrd="1" destOrd="0" presId="urn:microsoft.com/office/officeart/2005/8/layout/cycle7"/>
    <dgm:cxn modelId="{4246764C-C4B0-4715-A986-4D8698ADF5BB}" type="presParOf" srcId="{D16BDBCE-6015-4BD9-9A5F-677029BD1FF7}" destId="{592EA33D-F5AE-4515-8DA6-B56604786D37}" srcOrd="0" destOrd="0" presId="urn:microsoft.com/office/officeart/2005/8/layout/cycle7"/>
    <dgm:cxn modelId="{243FB574-53F6-42EE-8912-12B654CFCF22}" type="presParOf" srcId="{2076F7DD-B4B8-4E53-A747-70355998EDA7}" destId="{88D38A88-CD1B-4D5B-8CDD-D1AE47E96A35}" srcOrd="2" destOrd="0" presId="urn:microsoft.com/office/officeart/2005/8/layout/cycle7"/>
    <dgm:cxn modelId="{3F9C6552-A322-4391-B3AF-0E3B6FE4AE83}" type="presParOf" srcId="{2076F7DD-B4B8-4E53-A747-70355998EDA7}" destId="{D7C19068-2B76-4B0A-B323-BA6724F20F47}" srcOrd="3" destOrd="0" presId="urn:microsoft.com/office/officeart/2005/8/layout/cycle7"/>
    <dgm:cxn modelId="{3DAB7A8B-7D0D-4C23-B599-E71583566796}" type="presParOf" srcId="{D7C19068-2B76-4B0A-B323-BA6724F20F47}" destId="{1447F6DF-4FA4-4396-9221-126DE144FB9D}" srcOrd="0" destOrd="0" presId="urn:microsoft.com/office/officeart/2005/8/layout/cycle7"/>
    <dgm:cxn modelId="{D059AD9F-6A0C-4E92-A365-73B7B57EEE80}" type="presParOf" srcId="{2076F7DD-B4B8-4E53-A747-70355998EDA7}" destId="{88D7F43F-B2C8-4B52-88DF-1FF2BAC90042}" srcOrd="4" destOrd="0" presId="urn:microsoft.com/office/officeart/2005/8/layout/cycle7"/>
    <dgm:cxn modelId="{E0A97725-4E7C-4CB4-B62D-25BB567F52B3}" type="presParOf" srcId="{2076F7DD-B4B8-4E53-A747-70355998EDA7}" destId="{069102D1-5B28-42A4-A0A6-B872753F7F3A}" srcOrd="5" destOrd="0" presId="urn:microsoft.com/office/officeart/2005/8/layout/cycle7"/>
    <dgm:cxn modelId="{CDFD421B-AE30-4B15-BB03-6939EC9536C5}" type="presParOf" srcId="{069102D1-5B28-42A4-A0A6-B872753F7F3A}" destId="{77D33706-1A71-45BE-AD9B-F8FBA2C42FAD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2E277-0D54-41BE-B367-E92A6ED8DC1C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D445-06E7-464F-878B-1770D383E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A4458E-4C03-42F0-B690-DA662E53D1F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8D445-06E7-464F-878B-1770D383E81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Шаблоны для презентаций powerpoint скачать бесплатно абстракция, 1600x12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8" descr="D:\Климович А.В\Фото школы\н 01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66"/>
          <a:stretch>
            <a:fillRect/>
          </a:stretch>
        </p:blipFill>
        <p:spPr bwMode="auto">
          <a:xfrm>
            <a:off x="1928794" y="2000240"/>
            <a:ext cx="7215206" cy="48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42853"/>
            <a:ext cx="6715172" cy="3262432"/>
          </a:xfr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города Коврова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«Средняя общеобразовательная школа № 19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имени  Героя Российской Федерации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Дмитрия Сергеевича Кожемякина»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>
              <a:solidFill>
                <a:srgbClr val="E8FF0D"/>
              </a:solidFill>
            </a:endParaRPr>
          </a:p>
        </p:txBody>
      </p:sp>
      <p:pic>
        <p:nvPicPr>
          <p:cNvPr id="2053" name="Picture 10" descr="герб шк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214290"/>
            <a:ext cx="2079759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rot="20507308">
            <a:off x="285720" y="2857496"/>
            <a:ext cx="1643074" cy="7858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СОШ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19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Ковров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1406" y="214290"/>
            <a:ext cx="9072594" cy="6500858"/>
            <a:chOff x="1220" y="1357"/>
            <a:chExt cx="5268" cy="1844"/>
          </a:xfrm>
        </p:grpSpPr>
        <p:grpSp>
          <p:nvGrpSpPr>
            <p:cNvPr id="4" name="Группа 28"/>
            <p:cNvGrpSpPr>
              <a:grpSpLocks/>
            </p:cNvGrpSpPr>
            <p:nvPr/>
          </p:nvGrpSpPr>
          <p:grpSpPr bwMode="auto">
            <a:xfrm>
              <a:off x="1220" y="1357"/>
              <a:ext cx="5268" cy="1844"/>
              <a:chOff x="2031999" y="719665"/>
              <a:chExt cx="8128004" cy="5418669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2031999" y="719665"/>
                <a:ext cx="4064002" cy="2441379"/>
              </a:xfrm>
              <a:custGeom>
                <a:avLst/>
                <a:gdLst>
                  <a:gd name="connsiteX0" fmla="*/ 0 w 2709333"/>
                  <a:gd name="connsiteY0" fmla="*/ 0 h 4064000"/>
                  <a:gd name="connsiteX1" fmla="*/ 2257768 w 2709333"/>
                  <a:gd name="connsiteY1" fmla="*/ 0 h 4064000"/>
                  <a:gd name="connsiteX2" fmla="*/ 2709333 w 2709333"/>
                  <a:gd name="connsiteY2" fmla="*/ 451565 h 4064000"/>
                  <a:gd name="connsiteX3" fmla="*/ 2709333 w 2709333"/>
                  <a:gd name="connsiteY3" fmla="*/ 4064000 h 4064000"/>
                  <a:gd name="connsiteX4" fmla="*/ 0 w 2709333"/>
                  <a:gd name="connsiteY4" fmla="*/ 4064000 h 4064000"/>
                  <a:gd name="connsiteX5" fmla="*/ 0 w 2709333"/>
                  <a:gd name="connsiteY5" fmla="*/ 0 h 40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9333" h="4064000">
                    <a:moveTo>
                      <a:pt x="0" y="4063999"/>
                    </a:moveTo>
                    <a:lnTo>
                      <a:pt x="0" y="677348"/>
                    </a:lnTo>
                    <a:cubicBezTo>
                      <a:pt x="0" y="303260"/>
                      <a:pt x="134782" y="1"/>
                      <a:pt x="301044" y="1"/>
                    </a:cubicBezTo>
                    <a:lnTo>
                      <a:pt x="2709333" y="1"/>
                    </a:lnTo>
                    <a:lnTo>
                      <a:pt x="2709333" y="4063999"/>
                    </a:lnTo>
                    <a:lnTo>
                      <a:pt x="0" y="406399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62280" tIns="462281" rIns="462281" bIns="1139613" spcCol="1270" anchor="ctr"/>
              <a:lstStyle/>
              <a:p>
                <a:pPr algn="ctr" defTabSz="2889250" fontAlgn="auto">
                  <a:spcAft>
                    <a:spcPct val="35000"/>
                  </a:spcAft>
                  <a:defRPr/>
                </a:pP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6096001" y="719665"/>
                <a:ext cx="4064002" cy="2441379"/>
              </a:xfrm>
              <a:custGeom>
                <a:avLst/>
                <a:gdLst>
                  <a:gd name="connsiteX0" fmla="*/ 0 w 4064000"/>
                  <a:gd name="connsiteY0" fmla="*/ 0 h 2709333"/>
                  <a:gd name="connsiteX1" fmla="*/ 3612435 w 4064000"/>
                  <a:gd name="connsiteY1" fmla="*/ 0 h 2709333"/>
                  <a:gd name="connsiteX2" fmla="*/ 4064000 w 4064000"/>
                  <a:gd name="connsiteY2" fmla="*/ 451565 h 2709333"/>
                  <a:gd name="connsiteX3" fmla="*/ 4064000 w 4064000"/>
                  <a:gd name="connsiteY3" fmla="*/ 2709333 h 2709333"/>
                  <a:gd name="connsiteX4" fmla="*/ 0 w 4064000"/>
                  <a:gd name="connsiteY4" fmla="*/ 2709333 h 2709333"/>
                  <a:gd name="connsiteX5" fmla="*/ 0 w 4064000"/>
                  <a:gd name="connsiteY5" fmla="*/ 0 h 270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4000" h="2709333">
                    <a:moveTo>
                      <a:pt x="0" y="0"/>
                    </a:moveTo>
                    <a:lnTo>
                      <a:pt x="3612435" y="0"/>
                    </a:lnTo>
                    <a:cubicBezTo>
                      <a:pt x="3861827" y="0"/>
                      <a:pt x="4064000" y="202173"/>
                      <a:pt x="4064000" y="451565"/>
                    </a:cubicBezTo>
                    <a:lnTo>
                      <a:pt x="4064000" y="2709333"/>
                    </a:lnTo>
                    <a:lnTo>
                      <a:pt x="0" y="2709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62280" tIns="462280" rIns="462280" bIns="1139613" spcCol="1270" anchor="ctr"/>
              <a:lstStyle/>
              <a:p>
                <a:pPr algn="ctr" defTabSz="28892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65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2031999" y="3220589"/>
                <a:ext cx="4064001" cy="2917744"/>
              </a:xfrm>
              <a:custGeom>
                <a:avLst/>
                <a:gdLst>
                  <a:gd name="connsiteX0" fmla="*/ 0 w 4064000"/>
                  <a:gd name="connsiteY0" fmla="*/ 0 h 2709333"/>
                  <a:gd name="connsiteX1" fmla="*/ 3612435 w 4064000"/>
                  <a:gd name="connsiteY1" fmla="*/ 0 h 2709333"/>
                  <a:gd name="connsiteX2" fmla="*/ 4064000 w 4064000"/>
                  <a:gd name="connsiteY2" fmla="*/ 451565 h 2709333"/>
                  <a:gd name="connsiteX3" fmla="*/ 4064000 w 4064000"/>
                  <a:gd name="connsiteY3" fmla="*/ 2709333 h 2709333"/>
                  <a:gd name="connsiteX4" fmla="*/ 0 w 4064000"/>
                  <a:gd name="connsiteY4" fmla="*/ 2709333 h 2709333"/>
                  <a:gd name="connsiteX5" fmla="*/ 0 w 4064000"/>
                  <a:gd name="connsiteY5" fmla="*/ 0 h 270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4000" h="2709333">
                    <a:moveTo>
                      <a:pt x="4064000" y="2709333"/>
                    </a:moveTo>
                    <a:lnTo>
                      <a:pt x="451565" y="2709333"/>
                    </a:lnTo>
                    <a:cubicBezTo>
                      <a:pt x="202173" y="2709333"/>
                      <a:pt x="0" y="2507160"/>
                      <a:pt x="0" y="2257768"/>
                    </a:cubicBezTo>
                    <a:lnTo>
                      <a:pt x="0" y="0"/>
                    </a:lnTo>
                    <a:lnTo>
                      <a:pt x="4064000" y="0"/>
                    </a:lnTo>
                    <a:lnTo>
                      <a:pt x="4064000" y="2709333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62279" tIns="1139614" rIns="462280" bIns="462280" spcCol="1270" anchor="ctr"/>
              <a:lstStyle/>
              <a:p>
                <a:pPr algn="ctr" defTabSz="28892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65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с одним скругленным углом 8"/>
              <p:cNvSpPr/>
              <p:nvPr/>
            </p:nvSpPr>
            <p:spPr>
              <a:xfrm rot="5400000">
                <a:off x="6669129" y="2647461"/>
                <a:ext cx="2917745" cy="4064001"/>
              </a:xfrm>
              <a:prstGeom prst="round1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5" name="Прямоугольник 33"/>
            <p:cNvSpPr>
              <a:spLocks noChangeArrowheads="1"/>
            </p:cNvSpPr>
            <p:nvPr/>
          </p:nvSpPr>
          <p:spPr bwMode="auto">
            <a:xfrm>
              <a:off x="1306" y="1357"/>
              <a:ext cx="2504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Достижение в развитии личности и индивидуальности, которое характеризуется способностью человека к «</a:t>
              </a:r>
              <a:r>
                <a:rPr lang="ru-RU" sz="1600" b="1" dirty="0" err="1" smtClean="0">
                  <a:latin typeface="Arial" pitchFamily="34" charset="0"/>
                  <a:cs typeface="Arial" pitchFamily="34" charset="0"/>
                </a:rPr>
                <a:t>самостоянию</a:t>
              </a: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» в жизни, когда он не нуждается в тех «подпорках» и «помочах» со стороны других, которые бы поддерживали его жизненное равновесие и противостояние трудностям жизни </a:t>
              </a:r>
            </a:p>
            <a:p>
              <a:pPr algn="ctr"/>
              <a:r>
                <a:rPr lang="ru-RU" sz="1600" i="1" dirty="0" smtClean="0"/>
                <a:t>(К.А. </a:t>
              </a:r>
              <a:r>
                <a:rPr lang="ru-RU" sz="1600" i="1" dirty="0" err="1" smtClean="0"/>
                <a:t>Абульханова-Славская</a:t>
              </a:r>
              <a:r>
                <a:rPr lang="ru-RU" sz="1600" i="1" dirty="0" smtClean="0"/>
                <a:t>, Г.М. Андреева, А.Г. </a:t>
              </a:r>
              <a:r>
                <a:rPr lang="ru-RU" sz="1400" i="1" dirty="0" err="1" smtClean="0"/>
                <a:t>Асмолов</a:t>
              </a:r>
              <a:r>
                <a:rPr lang="ru-RU" sz="1400" i="1" dirty="0" smtClean="0"/>
                <a:t>, В.И. </a:t>
              </a:r>
              <a:r>
                <a:rPr lang="ru-RU" sz="1400" i="1" dirty="0" err="1" smtClean="0"/>
                <a:t>Слободчиков</a:t>
              </a:r>
              <a:r>
                <a:rPr lang="ru-RU" sz="1400" i="1" dirty="0" smtClean="0"/>
                <a:t> и др.).</a:t>
              </a:r>
            </a:p>
            <a:p>
              <a:endParaRPr lang="ru-RU" dirty="0">
                <a:latin typeface="Arial Black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572000" y="357166"/>
            <a:ext cx="4572000" cy="25576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«Устойчивое состояние личности, характеризующееся целостностью, предсказуемостью, социальной направленностью поведения во всех сферах жизнедеятельности. Зрелая личность - это личность, которая активно владеет своим окружением, обладает устойчивым единством личностных черт и ценностных ориентации и способна правильно воспринимать людей и себя</a:t>
            </a:r>
            <a:r>
              <a:rPr lang="ru-RU" sz="1600" dirty="0" smtClean="0"/>
              <a:t>» 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(</a:t>
            </a:r>
            <a:r>
              <a:rPr lang="ru-RU" sz="1400" i="1" dirty="0" smtClean="0"/>
              <a:t>Кон И.С. Социальная психология. - М.: Воронеж. 1999).</a:t>
            </a:r>
            <a:endParaRPr lang="ru-RU" sz="14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643314"/>
            <a:ext cx="9001156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«Интегративная качественная характеристика личности, определяющая ее социальную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Она проявляется в принятии обучающимися социально значимых жизненных целей как личностно значимых; эффективном выстраивании в соответствии с ними траектории своего жизненного пути; способности конструктивно решать проблемы социального взаимодействия, умении работать в коллективе и бесконфликтно общаться; реализации личностно-профессиональных устремлений; участии в социально-политической жизни социума, активной гражданской позиции; бережном отношении к традициям своего народа, своей семьи; «ответственности, самостоятельности, саморазвитии,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креативности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рефлексивности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способствующих осмысленному овладению профессиональной деятельностью» </a:t>
            </a:r>
            <a:r>
              <a:rPr lang="ru-RU" sz="1400" i="1" dirty="0" smtClean="0"/>
              <a:t>(Семёнова, Н.В. Психолого-педагогические условия формирования социальной зрелости студентов </a:t>
            </a:r>
            <a:r>
              <a:rPr lang="ru-RU" sz="1400" i="1" dirty="0" err="1" smtClean="0"/>
              <a:t>ссуза</a:t>
            </a:r>
            <a:r>
              <a:rPr lang="ru-RU" sz="1400" i="1" dirty="0" smtClean="0"/>
              <a:t> / Проблемы современного педагогического образования. Сер.: Педагогика и психология. – Сборник научных трудов / Н.В. Семенова. – Ялта: РИО ГПА, 2017. – </a:t>
            </a:r>
            <a:r>
              <a:rPr lang="ru-RU" sz="1400" i="1" dirty="0" err="1" smtClean="0"/>
              <a:t>Вып</a:t>
            </a:r>
            <a:r>
              <a:rPr lang="ru-RU" sz="1400" i="1" dirty="0" smtClean="0"/>
              <a:t>. 54. – Ч. 8. – С. 16–21.</a:t>
            </a:r>
            <a:endParaRPr lang="ru-RU" sz="1400" i="1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868143">
            <a:off x="901787" y="2983588"/>
            <a:ext cx="7972452" cy="7969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СОЦИАЛЬНАЯ ЗРЕЛОСТЬ ЛИЧНОСТИ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85519" cy="9704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СОЦИАЛЬНАЯ ЗРЕЛОСТЬ ЛИЧНОСТИ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736"/>
            <a:ext cx="8587681" cy="44012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«Развитие социальной зрелости личности —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длительный процесс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в ходе которого компоненты социальной зрелости взаимодействуют, интегрируются, дополняя и обогащая друг друга. Социальное развитие личности происходит в процессе осуществления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социальной деятельности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результатом чего становится приобретённый ею социальный опыт при наличии социальной активности и социальной ответственности самой личности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/>
              <a:t>Каменева </a:t>
            </a:r>
            <a:r>
              <a:rPr lang="ru-RU" sz="2000" dirty="0"/>
              <a:t>Е.Г. Развитие социальной зрелости студентов педагогического вуза: </a:t>
            </a:r>
            <a:r>
              <a:rPr lang="ru-RU" sz="2000" dirty="0" err="1"/>
              <a:t>Дис</a:t>
            </a:r>
            <a:r>
              <a:rPr lang="ru-RU" sz="2000" dirty="0"/>
              <a:t>. ... канд. </a:t>
            </a:r>
            <a:r>
              <a:rPr lang="ru-RU" sz="2000" dirty="0" err="1"/>
              <a:t>псх</a:t>
            </a:r>
            <a:r>
              <a:rPr lang="ru-RU" sz="2000" dirty="0"/>
              <a:t>. наук. Оренбург, 2004. 184 с.</a:t>
            </a:r>
          </a:p>
        </p:txBody>
      </p:sp>
    </p:spTree>
    <p:extLst>
      <p:ext uri="{BB962C8B-B14F-4D97-AF65-F5344CB8AC3E}">
        <p14:creationId xmlns:p14="http://schemas.microsoft.com/office/powerpoint/2010/main" xmlns="" val="31648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3000364" y="714356"/>
            <a:ext cx="6000792" cy="185738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gray">
          <a:xfrm rot="5400000">
            <a:off x="-43658" y="2472526"/>
            <a:ext cx="3659184" cy="357186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ru-RU" altLang="ru-RU">
              <a:solidFill>
                <a:srgbClr val="9BD3E5"/>
              </a:solidFill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gray">
          <a:xfrm rot="5751207">
            <a:off x="377323" y="3171031"/>
            <a:ext cx="2804895" cy="27409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gray">
          <a:xfrm rot="5400000">
            <a:off x="912809" y="4203709"/>
            <a:ext cx="1576381" cy="188434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00"/>
                </a:solidFill>
              </a:rPr>
              <a:t>низкий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17415" name="Text Box 18"/>
          <p:cNvSpPr txBox="1">
            <a:spLocks noChangeArrowheads="1"/>
          </p:cNvSpPr>
          <p:nvPr/>
        </p:nvSpPr>
        <p:spPr bwMode="white">
          <a:xfrm>
            <a:off x="823913" y="2035175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2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gray">
          <a:xfrm rot="20130132">
            <a:off x="2526550" y="2350179"/>
            <a:ext cx="827802" cy="493713"/>
          </a:xfrm>
          <a:prstGeom prst="homePlate">
            <a:avLst>
              <a:gd name="adj" fmla="val 401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3714744" y="2643182"/>
            <a:ext cx="5214974" cy="237807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endParaRPr lang="ru-RU" dirty="0"/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gray">
          <a:xfrm>
            <a:off x="2714613" y="3429000"/>
            <a:ext cx="1143008" cy="496888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7419" name="Text Box 25"/>
          <p:cNvSpPr txBox="1">
            <a:spLocks noChangeArrowheads="1"/>
          </p:cNvSpPr>
          <p:nvPr/>
        </p:nvSpPr>
        <p:spPr bwMode="gray">
          <a:xfrm>
            <a:off x="6011863" y="4365625"/>
            <a:ext cx="24701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ru-RU" altLang="ru-RU" sz="13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20" name="Text Box 18"/>
          <p:cNvSpPr txBox="1">
            <a:spLocks noChangeArrowheads="1"/>
          </p:cNvSpPr>
          <p:nvPr/>
        </p:nvSpPr>
        <p:spPr bwMode="gray">
          <a:xfrm>
            <a:off x="1063625" y="4684713"/>
            <a:ext cx="1552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21" name="Text Box 18"/>
          <p:cNvSpPr txBox="1">
            <a:spLocks noChangeArrowheads="1"/>
          </p:cNvSpPr>
          <p:nvPr/>
        </p:nvSpPr>
        <p:spPr bwMode="gray">
          <a:xfrm>
            <a:off x="785786" y="3786190"/>
            <a:ext cx="203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bg1"/>
                </a:solidFill>
                <a:cs typeface="Arial" charset="0"/>
              </a:rPr>
              <a:t>средний</a:t>
            </a:r>
            <a:endParaRPr lang="en-US" alt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422" name="Text Box 30"/>
          <p:cNvSpPr txBox="1">
            <a:spLocks noChangeArrowheads="1"/>
          </p:cNvSpPr>
          <p:nvPr/>
        </p:nvSpPr>
        <p:spPr bwMode="gray">
          <a:xfrm>
            <a:off x="3286116" y="785795"/>
            <a:ext cx="5572164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ru-RU" sz="1400" dirty="0" smtClean="0"/>
              <a:t>    </a:t>
            </a:r>
            <a:r>
              <a:rPr lang="ru-RU" sz="1600" dirty="0" smtClean="0"/>
              <a:t>Предполагает сформированный непротиворечивый тип ценностных ориентаций в сфере образования и в профессиональной сфере. Ориентированность на получение основательной образовательной подготовки, на развитие своих интеллектуальных способностей и реализацию творческого потенциала. Самостоятельность принятия решений, </a:t>
            </a:r>
            <a:r>
              <a:rPr lang="ru-RU" sz="1600" dirty="0" err="1" smtClean="0"/>
              <a:t>конкретеность</a:t>
            </a:r>
            <a:r>
              <a:rPr lang="ru-RU" sz="1600" dirty="0" smtClean="0"/>
              <a:t> профессионального выбора. Устойчивый интерес к процессам и явлениям, происходящим в различных сферах общества.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ru-RU" altLang="ru-RU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ru-RU" b="1" dirty="0">
              <a:solidFill>
                <a:srgbClr val="009999"/>
              </a:solidFill>
            </a:endParaRPr>
          </a:p>
        </p:txBody>
      </p:sp>
      <p:sp>
        <p:nvSpPr>
          <p:cNvPr id="17423" name="Text Box 31"/>
          <p:cNvSpPr txBox="1">
            <a:spLocks noChangeArrowheads="1"/>
          </p:cNvSpPr>
          <p:nvPr/>
        </p:nvSpPr>
        <p:spPr bwMode="gray">
          <a:xfrm>
            <a:off x="4929190" y="5214950"/>
            <a:ext cx="41052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300" b="1">
                <a:solidFill>
                  <a:srgbClr val="000000"/>
                </a:solidFill>
                <a:cs typeface="Arial" charset="0"/>
              </a:rPr>
              <a:t> </a:t>
            </a:r>
            <a:endParaRPr lang="en-US" altLang="ru-RU">
              <a:solidFill>
                <a:srgbClr val="9BD3E5"/>
              </a:solidFill>
              <a:latin typeface="Times New Roman" pitchFamily="18" charset="0"/>
            </a:endParaRP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gray">
          <a:xfrm>
            <a:off x="857224" y="2571744"/>
            <a:ext cx="203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cs typeface="Arial" charset="0"/>
              </a:rPr>
              <a:t>высокий</a:t>
            </a:r>
            <a:endParaRPr lang="en-US" altLang="ru-RU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УРОВНИ СОЦИАЛЬНОЙ ЗРЕЛОСТИ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gray">
          <a:xfrm>
            <a:off x="3357554" y="4592764"/>
            <a:ext cx="4857784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ru-RU" sz="1400" dirty="0" smtClean="0"/>
              <a:t>.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ru-RU" altLang="ru-RU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ru-RU" b="1" dirty="0">
              <a:solidFill>
                <a:srgbClr val="009999"/>
              </a:solidFill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gray">
          <a:xfrm>
            <a:off x="3786182" y="2714620"/>
            <a:ext cx="5072098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ru-RU" sz="1500" dirty="0" smtClean="0"/>
              <a:t>Доминируют мотивы престижа и благополучия. Неопределенность или противоречивость жизненного выбора,  ситуативные влияния. Любое изменение социальных условий влечет  а собой корректирование их ориентаций и жизненных планов. Не в полной мере готовы к  самостоятельной «взрослой» жизни, поэтому успех в их жизни они связывают не только со своими </a:t>
            </a:r>
          </a:p>
          <a:p>
            <a:pPr lvl="0"/>
            <a:r>
              <a:rPr lang="ru-RU" sz="1500" dirty="0" smtClean="0"/>
              <a:t>способностями и личной инициативой, но и с внешними, не зависящими от них, обстоятельствами.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ru-RU" altLang="ru-RU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ru-RU" b="1" dirty="0">
              <a:solidFill>
                <a:srgbClr val="009999"/>
              </a:solidFill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286116" y="5072074"/>
            <a:ext cx="5572164" cy="164307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9BD3E5"/>
              </a:solidFill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gray">
          <a:xfrm rot="1217530">
            <a:off x="2494241" y="5212571"/>
            <a:ext cx="970157" cy="496888"/>
          </a:xfrm>
          <a:prstGeom prst="homePlate">
            <a:avLst>
              <a:gd name="adj" fmla="val 3991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gray">
          <a:xfrm>
            <a:off x="3428992" y="5143512"/>
            <a:ext cx="5286412" cy="237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400" dirty="0" smtClean="0"/>
              <a:t> Выраженное отсутствие интереса к учебе. В системе мотивации учения доминируют мотивы обязанности и избегания неприятностей. </a:t>
            </a:r>
            <a:r>
              <a:rPr lang="ru-RU" sz="1400" dirty="0" err="1" smtClean="0"/>
              <a:t>Внепрофессиональные</a:t>
            </a:r>
            <a:r>
              <a:rPr lang="ru-RU" sz="1400" dirty="0" smtClean="0"/>
              <a:t> и </a:t>
            </a:r>
            <a:r>
              <a:rPr lang="ru-RU" sz="1400" dirty="0" err="1" smtClean="0"/>
              <a:t>внеобразовательные</a:t>
            </a:r>
            <a:r>
              <a:rPr lang="ru-RU" sz="1400" dirty="0" smtClean="0"/>
              <a:t> ценности. В большинстве своем не проявляют заинтересованности к событиям,  происходящим в общественной жизни страны. Психологически не готовы к самостоятельному решению вопросов, касающихся их будущего социального становления, и находятся в ситуации неопределенности жизненного выбора.</a:t>
            </a:r>
          </a:p>
          <a:p>
            <a:pPr lvl="0">
              <a:lnSpc>
                <a:spcPct val="70000"/>
              </a:lnSpc>
              <a:spcBef>
                <a:spcPct val="50000"/>
              </a:spcBef>
            </a:pPr>
            <a:endParaRPr lang="ru-RU" sz="1400" dirty="0" smtClean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ru-RU" altLang="ru-RU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ru-RU" b="1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ОЖИДАЕМЫЕ РЕЗУЛЬТАТЫ РЕАЛИЗАЦИИ ПРОГРАММЫ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4282" y="1214422"/>
            <a:ext cx="6929486" cy="1125148"/>
            <a:chOff x="0" y="0"/>
            <a:chExt cx="6995160" cy="112514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6995160" cy="112514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2953" y="32954"/>
              <a:ext cx="6817977" cy="1059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Разработать и апробировать модель формирования основ социальной зрелости школьников в условиях воспитательной среды</a:t>
              </a:r>
            </a:p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00034" y="2000240"/>
            <a:ext cx="7358114" cy="1571636"/>
            <a:chOff x="0" y="-71438"/>
            <a:chExt cx="6995160" cy="15716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-71438"/>
              <a:ext cx="6995160" cy="157163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34522" y="0"/>
              <a:ext cx="6619134" cy="13958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 smtClean="0">
                  <a:latin typeface="Arial" pitchFamily="34" charset="0"/>
                  <a:cs typeface="Arial" pitchFamily="34" charset="0"/>
                </a:rPr>
                <a:t>Системно формировать социальную зрелость школьников на основе интеграции всех элементов и структур воспитательно-образовательного процесса, творческого потенциала его субъектов (администрация, учителя, учащиеся, родители, представители муниципальных учреждений) и средовых социально-педагогических и </a:t>
              </a:r>
              <a:r>
                <a:rPr lang="ru-RU" sz="1500" b="1" dirty="0" err="1" smtClean="0">
                  <a:latin typeface="Arial" pitchFamily="34" charset="0"/>
                  <a:cs typeface="Arial" pitchFamily="34" charset="0"/>
                </a:rPr>
                <a:t>социокультурных</a:t>
              </a:r>
              <a:r>
                <a:rPr lang="ru-RU" sz="1500" b="1" dirty="0" smtClean="0">
                  <a:latin typeface="Arial" pitchFamily="34" charset="0"/>
                  <a:cs typeface="Arial" pitchFamily="34" charset="0"/>
                </a:rPr>
                <a:t> ресурсов </a:t>
              </a:r>
            </a:p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85786" y="3286124"/>
            <a:ext cx="7572428" cy="1125148"/>
            <a:chOff x="0" y="0"/>
            <a:chExt cx="6995160" cy="112514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6995160" cy="112514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2954" y="32954"/>
              <a:ext cx="6766080" cy="1059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Вычленить и актуализировать содержательные линии преподаваемых предметов, помогающие формировать основы социальной зрелости школьников</a:t>
              </a:r>
            </a:p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000100" y="4071942"/>
            <a:ext cx="7572428" cy="928694"/>
            <a:chOff x="0" y="0"/>
            <a:chExt cx="6995160" cy="112514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6995160" cy="112514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2954" y="32954"/>
              <a:ext cx="6110714" cy="1059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142976" y="4143380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Продумать и реализовать технологические аспекты формирования составляющих социальной зрелости личности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285852" y="4786322"/>
            <a:ext cx="7429552" cy="1125148"/>
            <a:chOff x="0" y="0"/>
            <a:chExt cx="6995160" cy="112514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0"/>
              <a:ext cx="6995160" cy="112514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2954" y="32954"/>
              <a:ext cx="6110714" cy="1059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357290" y="4714884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Разработать критерии, показатели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социальной зрелости школьников с учетом преемственности и возможности их сопоставления, а также процедуру мониторинга процесса формирования социальной зрелости школьников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428728" y="5732852"/>
            <a:ext cx="7429552" cy="910858"/>
            <a:chOff x="0" y="0"/>
            <a:chExt cx="6995160" cy="1125148"/>
          </a:xfrm>
          <a:solidFill>
            <a:srgbClr val="FFFFCC"/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0"/>
              <a:ext cx="6995160" cy="112514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2954" y="32954"/>
              <a:ext cx="6110714" cy="1059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571604" y="5786454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Повысить профессиональной компетентности педагогов школы в области формирования социальной зрелости школьников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556792"/>
            <a:ext cx="9144000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8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КРИТЕРИИ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63" y="675210"/>
            <a:ext cx="8800617" cy="541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>
                <a:cs typeface="Arial" pitchFamily="34" charset="0"/>
              </a:rPr>
              <a:t>принятие обучающимися социально значимых жизненных целей как личностно значимых; эффективное выстраивание в соответствии с ними траектории своего жизненного пути;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>
                <a:cs typeface="Arial" pitchFamily="34" charset="0"/>
              </a:rPr>
              <a:t>способность конструктивно решать проблемы социального взаимодействия, умение работать в коллективе и бесконфликтно общаться;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>
                <a:cs typeface="Arial" pitchFamily="34" charset="0"/>
              </a:rPr>
              <a:t>реализация личностно-профессиональных устремлений;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>
                <a:cs typeface="Arial" pitchFamily="34" charset="0"/>
              </a:rPr>
              <a:t>участие в социально-политической жизни социума, активная гражданская позиция;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>
                <a:cs typeface="Arial" pitchFamily="34" charset="0"/>
              </a:rPr>
              <a:t>бережное отношение к традициям своего народа, своей семьи;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>
                <a:cs typeface="Arial" pitchFamily="34" charset="0"/>
              </a:rPr>
              <a:t>ответственность, самостоятельность, саморазвитие, креативность, </a:t>
            </a:r>
            <a:r>
              <a:rPr lang="ru-RU" sz="2400" dirty="0" err="1">
                <a:cs typeface="Arial" pitchFamily="34" charset="0"/>
              </a:rPr>
              <a:t>рефлексивность</a:t>
            </a:r>
            <a:r>
              <a:rPr lang="ru-RU" sz="2400" dirty="0">
                <a:cs typeface="Arial" pitchFamily="34" charset="0"/>
              </a:rPr>
              <a:t>, способствующие осмысленному овладению профессиональной деятельностью;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err="1">
                <a:cs typeface="Arial" pitchFamily="34" charset="0"/>
              </a:rPr>
              <a:t>самоактуализация</a:t>
            </a:r>
            <a:r>
              <a:rPr lang="ru-RU" sz="2400" dirty="0">
                <a:cs typeface="Arial" pitchFamily="34" charset="0"/>
              </a:rPr>
              <a:t> личности;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>
                <a:cs typeface="Arial" pitchFamily="34" charset="0"/>
              </a:rPr>
              <a:t>достижения социальной зрелости в форме: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образовательных </a:t>
            </a:r>
            <a:r>
              <a:rPr lang="ru-RU" sz="2400" dirty="0">
                <a:cs typeface="Arial" pitchFamily="34" charset="0"/>
              </a:rPr>
              <a:t>результатов;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>
                <a:cs typeface="Arial" pitchFamily="34" charset="0"/>
              </a:rPr>
              <a:t>повышения (</a:t>
            </a:r>
            <a:r>
              <a:rPr lang="ru-RU" sz="2400" i="1" dirty="0">
                <a:cs typeface="Arial" pitchFamily="34" charset="0"/>
              </a:rPr>
              <a:t>пред</a:t>
            </a:r>
            <a:r>
              <a:rPr lang="ru-RU" sz="2400" dirty="0">
                <a:cs typeface="Arial" pitchFamily="34" charset="0"/>
              </a:rPr>
              <a:t>) профессиональных компетенций;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>
                <a:cs typeface="Arial" pitchFamily="34" charset="0"/>
              </a:rPr>
              <a:t>общего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0183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75210"/>
            <a:ext cx="9144000" cy="2969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8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КРИТЕРИИ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63" y="675210"/>
            <a:ext cx="9052137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/>
              <a:t>принятие обучающимися социально значимых жизненных целей как личностно значимых; эффективное выстраивание в соответствии с ними траектории своего жизненного пути;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/>
              <a:t>способность конструктивно решать проблемы социального взаимодействия, умение работать в коллективе и бесконфликтно общаться;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/>
              <a:t>реализация личностно-профессиональных устремлений;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/>
              <a:t>участие в социально-политической жизни социума, активная гражданская позиция;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/>
              <a:t>бережное отношение к традициям своего народа, своей семьи;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ответственность, самостоятельность, саморазвитие, креативность, </a:t>
            </a:r>
            <a:r>
              <a:rPr lang="ru-RU" sz="2400" dirty="0" err="1"/>
              <a:t>рефлексивность</a:t>
            </a:r>
            <a:r>
              <a:rPr lang="ru-RU" sz="2400" dirty="0"/>
              <a:t>, способствующие осмысленному овладению профессиональной деятельностью;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err="1"/>
              <a:t>самоактуализация</a:t>
            </a:r>
            <a:r>
              <a:rPr lang="ru-RU" sz="2400" dirty="0"/>
              <a:t> личности;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достижения социальной зрелости в форме: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/>
              <a:t>образовательных </a:t>
            </a:r>
            <a:r>
              <a:rPr lang="ru-RU" sz="2400" dirty="0"/>
              <a:t>результатов;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/>
              <a:t>повышения (</a:t>
            </a:r>
            <a:r>
              <a:rPr lang="ru-RU" sz="2400" i="1" dirty="0"/>
              <a:t>пред</a:t>
            </a:r>
            <a:r>
              <a:rPr lang="ru-RU" sz="2400" dirty="0"/>
              <a:t>) профессиональных компетенций;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/>
              <a:t>общего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7041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flipV="1">
            <a:off x="0" y="3645024"/>
            <a:ext cx="9144000" cy="1498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8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КРИТЕРИИ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63" y="675210"/>
            <a:ext cx="8800617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принятие обучающимися социально значимых жизненных целей как личностно значимых; эффективное выстраивание в соответствии с ними траектории своего жизненного пути;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способность конструктивно решать проблемы социального взаимодействия, умение работать в коллективе и бесконфликтно общаться;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реализация личностно-профессиональных устремлений;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участие в социально-политической жизни социума, активная гражданская позиция;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бережное отношение к традициям своего народа, своей семьи;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/>
              <a:t>ответственность, самостоятельность, саморазвитие, креативность, </a:t>
            </a:r>
            <a:r>
              <a:rPr lang="ru-RU" sz="2400" b="1" dirty="0" err="1"/>
              <a:t>рефлексивность</a:t>
            </a:r>
            <a:r>
              <a:rPr lang="ru-RU" sz="2400" b="1" dirty="0"/>
              <a:t>, способствующие осмысленному овладению профессиональной деятельностью;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err="1"/>
              <a:t>самоактуализация</a:t>
            </a:r>
            <a:r>
              <a:rPr lang="ru-RU" sz="2400" b="1" dirty="0"/>
              <a:t> личности;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достижения социальной зрелости в форме: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/>
              <a:t>образовательных </a:t>
            </a:r>
            <a:r>
              <a:rPr lang="ru-RU" sz="2400" dirty="0"/>
              <a:t>результатов;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/>
              <a:t>повышения (</a:t>
            </a:r>
            <a:r>
              <a:rPr lang="ru-RU" sz="2400" i="1" dirty="0"/>
              <a:t>пред</a:t>
            </a:r>
            <a:r>
              <a:rPr lang="ru-RU" sz="2400" dirty="0"/>
              <a:t>) профессиональных компетенций;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/>
              <a:t>общего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385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869160"/>
            <a:ext cx="9144000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8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КРИТЕРИИ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63" y="675210"/>
            <a:ext cx="8800617" cy="541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принятие обучающимися социально значимых жизненных целей как личностно значимых; эффективное выстраивание в соответствии с ними траектории своего жизненного пути;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способность конструктивно решать проблемы социального взаимодействия, умение работать в коллективе и бесконфликтно общаться;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реализация личностно-профессиональных устремлений;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участие в социально-политической жизни социума, активная гражданская позиция;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бережное отношение к традициям своего народа, своей семьи;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/>
              <a:t>ответственность, самостоятельность, саморазвитие, креативность, </a:t>
            </a:r>
            <a:r>
              <a:rPr lang="ru-RU" sz="2400" dirty="0" err="1"/>
              <a:t>рефлексивность</a:t>
            </a:r>
            <a:r>
              <a:rPr lang="ru-RU" sz="2400" dirty="0"/>
              <a:t>, способствующие осмысленному овладению профессиональной деятельностью;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err="1"/>
              <a:t>самоактуализация</a:t>
            </a:r>
            <a:r>
              <a:rPr lang="ru-RU" sz="2400" dirty="0"/>
              <a:t> личности;</a:t>
            </a:r>
          </a:p>
          <a:p>
            <a:pPr marL="285750" lvl="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/>
              <a:t>достижения социальной зрелости в форме: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образовательных </a:t>
            </a:r>
            <a:r>
              <a:rPr lang="ru-RU" sz="2400" b="1" dirty="0"/>
              <a:t>результатов;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/>
              <a:t>повышения (</a:t>
            </a:r>
            <a:r>
              <a:rPr lang="ru-RU" sz="2400" b="1" i="1" dirty="0"/>
              <a:t>пред</a:t>
            </a:r>
            <a:r>
              <a:rPr lang="ru-RU" sz="2400" b="1" dirty="0"/>
              <a:t>) профессиональных компетенций;</a:t>
            </a:r>
          </a:p>
          <a:p>
            <a:pPr marL="1200150" lvl="2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/>
              <a:t>общего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6400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презентаций powerpoint скачать бесплатно абстракция, 1600x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53"/>
            <a:ext cx="8501122" cy="78581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МБОУ СОШ № 19 г. Коврова </a:t>
            </a:r>
            <a:r>
              <a:rPr lang="ru-RU" b="1" u="sng" dirty="0" smtClean="0">
                <a:solidFill>
                  <a:srgbClr val="C00000"/>
                </a:solidFill>
              </a:rPr>
              <a:t>– инновационное образовательное учреждение</a:t>
            </a:r>
            <a:r>
              <a:rPr lang="ru-RU" b="1" dirty="0" smtClean="0">
                <a:solidFill>
                  <a:srgbClr val="C00000"/>
                </a:solidFill>
              </a:rPr>
              <a:t>, которое с 1995 года работает в режиме развития и имеет звание «Академическая школа»,  присвоенное Академией творческой педагогики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14422"/>
            <a:ext cx="2953823" cy="2100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57158" y="5786454"/>
            <a:ext cx="8572560" cy="839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Общественный </a:t>
            </a:r>
            <a:r>
              <a:rPr lang="ru-RU" sz="1600" b="1" dirty="0" smtClean="0">
                <a:solidFill>
                  <a:srgbClr val="C00000"/>
                </a:solidFill>
              </a:rPr>
              <a:t>статус «</a:t>
            </a:r>
            <a:r>
              <a:rPr lang="ru-RU" sz="1600" b="1" dirty="0" smtClean="0">
                <a:solidFill>
                  <a:srgbClr val="C00000"/>
                </a:solidFill>
              </a:rPr>
              <a:t>Школа-лаборатория передового </a:t>
            </a:r>
            <a:r>
              <a:rPr lang="ru-RU" sz="1600" b="1" dirty="0" smtClean="0">
                <a:solidFill>
                  <a:srgbClr val="C00000"/>
                </a:solidFill>
              </a:rPr>
              <a:t>педагогического опыта» присвоен МБОУ СОШ № 19 г. Ковров приказом Управления образования администрации г. Ковров № 106 от 02.07.2001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14480" y="1285860"/>
            <a:ext cx="40044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 1995 по 2005 г.г. школа сотрудничала с СОШ № 44 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г. Ульяновска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 Народным учителем РФ  Ю.И.  Латышевым. Под его руководством функционировали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две муниципальные  ОЭП: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1995-2001 г.г. – «Освоение и внедрение технологии проектирования  обучения академика РАО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Монахова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В.М. и модульного (составного, блочного)  урока Народного учителя РФ Латышева Ю.И.»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2001- 2005 г.г. – «Разработка и внедрение УМК школы как средства  управления качеством образования».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http://doverennielitsa.ru/sites/default/files/styles/profile/public/media/uploads/Bezimeni-1_5.jpg?itok=U-QA6KD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736"/>
            <a:ext cx="1428760" cy="18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4216635">
            <a:off x="1529420" y="754444"/>
            <a:ext cx="589767" cy="932585"/>
          </a:xfrm>
          <a:prstGeom prst="rightArrow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Рисунок 10" descr="Матрос Дмитрий Шаевич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4055496">
            <a:off x="1395227" y="3130286"/>
            <a:ext cx="610918" cy="954617"/>
          </a:xfrm>
          <a:prstGeom prst="rightArrow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57356" y="3429000"/>
            <a:ext cx="26432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 2007 по 2011 г.г., решая задачи информатизации образования,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школа сотрудничала с доктором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пед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 наук, профессором, проректором  ЧГПУ академиком  Д.Ш. Матросом. </a:t>
            </a: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базе школы действовала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региональная ОЭП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«Достижение нового  качества образования через развитие  школьной электронной образовательной среды на основе использования модели «МС Школа» </a:t>
            </a:r>
          </a:p>
        </p:txBody>
      </p:sp>
      <p:pic>
        <p:nvPicPr>
          <p:cNvPr id="13" name="Рисунок 12" descr="H:\гражданская идентичность\Фото с семинара\DSC_1056.JPG"/>
          <p:cNvPicPr/>
          <p:nvPr/>
        </p:nvPicPr>
        <p:blipFill>
          <a:blip r:embed="rId7" cstate="print"/>
          <a:srcRect l="23642" t="26293" r="18850" b="4741"/>
          <a:stretch>
            <a:fillRect/>
          </a:stretch>
        </p:blipFill>
        <p:spPr bwMode="auto">
          <a:xfrm>
            <a:off x="4643438" y="3571876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57950" y="3643314"/>
            <a:ext cx="27860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 2014 по 2019 г.г.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базе школы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фунционировала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региональная инновационная площадка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b="1" dirty="0" smtClean="0"/>
              <a:t>Организационно -</a:t>
            </a:r>
            <a:r>
              <a:rPr lang="ru-RU" sz="1200" b="1" dirty="0" smtClean="0"/>
              <a:t>педагогические условия становления </a:t>
            </a:r>
            <a:r>
              <a:rPr lang="ru-RU" sz="1200" b="1" dirty="0" smtClean="0"/>
              <a:t> российской идентичности </a:t>
            </a:r>
            <a:r>
              <a:rPr lang="ru-RU" sz="1200" b="1" dirty="0" smtClean="0"/>
              <a:t>современного школьника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 .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Руководитель - Т.Х. </a:t>
            </a:r>
            <a:r>
              <a:rPr lang="ru-RU" sz="1200" b="1" dirty="0" err="1" smtClean="0">
                <a:ea typeface="Calibri" pitchFamily="34" charset="0"/>
                <a:cs typeface="Times New Roman" pitchFamily="18" charset="0"/>
              </a:rPr>
              <a:t>Дебердеева</a:t>
            </a:r>
            <a:r>
              <a:rPr lang="ru-RU" sz="1200" b="1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b="1" dirty="0" smtClean="0"/>
              <a:t>зав.кафедрой гуманитарного образования </a:t>
            </a:r>
            <a:r>
              <a:rPr lang="ru-RU" sz="1200" b="1" dirty="0" smtClean="0"/>
              <a:t>ВИРО</a:t>
            </a:r>
            <a:r>
              <a:rPr lang="ru-RU" sz="1200" b="1" dirty="0" smtClean="0"/>
              <a:t>, к.ф.н., доцент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4055496">
            <a:off x="5967259" y="2987410"/>
            <a:ext cx="610918" cy="954617"/>
          </a:xfrm>
          <a:prstGeom prst="rightArrow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73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1700808"/>
            <a:ext cx="7200800" cy="36724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БЛАГОДАРИМ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8284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428868"/>
            <a:ext cx="6429420" cy="16430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СОЦИАЛЬНОЙ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ЗРЕЛОСТИ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УСЛОВИЯХ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ШКОЛЬНОГО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48680"/>
            <a:ext cx="252028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Картинки дети и молодежь, Стоковые Фотографии и Роялти-Фри Изображения дети  и молодежь | Depositphotos®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14895" r="6767" b="10359"/>
          <a:stretch>
            <a:fillRect/>
          </a:stretch>
        </p:blipFill>
        <p:spPr bwMode="auto">
          <a:xfrm>
            <a:off x="142844" y="642918"/>
            <a:ext cx="8358246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43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14612" y="2714620"/>
          <a:ext cx="135732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Федеральный закон &quot;Об образовании в Российской Федерации&quot; | Купить книгу с  доставкой | My-shop.ru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214554"/>
            <a:ext cx="1943302" cy="293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10"/>
          <p:cNvSpPr txBox="1">
            <a:spLocks/>
          </p:cNvSpPr>
          <p:nvPr/>
        </p:nvSpPr>
        <p:spPr>
          <a:xfrm>
            <a:off x="4286248" y="1714488"/>
            <a:ext cx="4357718" cy="412420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445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445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«…формирование у обучающихся гражданственности, основу которого определяют основы социальной зрелости личности»</a:t>
            </a:r>
          </a:p>
          <a:p>
            <a:pPr marL="342900" marR="0" lvl="0" indent="-342900" algn="l" defTabSz="4445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42968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807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ЛЕСТНИЦА СОЦИАЛЬНЫХ ДОСТИЖЕНИЙ ШКОЛЬНИКА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18073" t="19511" r="12723" b="24471"/>
          <a:stretch/>
        </p:blipFill>
        <p:spPr bwMode="auto">
          <a:xfrm>
            <a:off x="0" y="1196752"/>
            <a:ext cx="9144000" cy="5661248"/>
          </a:xfrm>
          <a:prstGeom prst="rect">
            <a:avLst/>
          </a:prstGeom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Подросток – это не диагноз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857628"/>
            <a:ext cx="3898391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дросток – это не диагноз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3898391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26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МЕХАНИЗМ РЕАЛИЗАЦИИ ИДЕИ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Группа 2"/>
          <p:cNvGrpSpPr>
            <a:grpSpLocks/>
          </p:cNvGrpSpPr>
          <p:nvPr/>
        </p:nvGrpSpPr>
        <p:grpSpPr bwMode="auto">
          <a:xfrm>
            <a:off x="571472" y="1214422"/>
            <a:ext cx="8143875" cy="5429248"/>
            <a:chOff x="2031999" y="719666"/>
            <a:chExt cx="8128001" cy="54186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Полилиния 7"/>
            <p:cNvSpPr/>
            <p:nvPr/>
          </p:nvSpPr>
          <p:spPr>
            <a:xfrm rot="21600000">
              <a:off x="2031999" y="719666"/>
              <a:ext cx="4064000" cy="2709333"/>
            </a:xfrm>
            <a:custGeom>
              <a:avLst/>
              <a:gdLst>
                <a:gd name="connsiteX0" fmla="*/ 0 w 2709333"/>
                <a:gd name="connsiteY0" fmla="*/ 0 h 4064000"/>
                <a:gd name="connsiteX1" fmla="*/ 2257768 w 2709333"/>
                <a:gd name="connsiteY1" fmla="*/ 0 h 4064000"/>
                <a:gd name="connsiteX2" fmla="*/ 2709333 w 2709333"/>
                <a:gd name="connsiteY2" fmla="*/ 451565 h 4064000"/>
                <a:gd name="connsiteX3" fmla="*/ 2709333 w 2709333"/>
                <a:gd name="connsiteY3" fmla="*/ 4064000 h 4064000"/>
                <a:gd name="connsiteX4" fmla="*/ 0 w 2709333"/>
                <a:gd name="connsiteY4" fmla="*/ 4064000 h 4064000"/>
                <a:gd name="connsiteX5" fmla="*/ 0 w 2709333"/>
                <a:gd name="connsiteY5" fmla="*/ 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333" h="4064000">
                  <a:moveTo>
                    <a:pt x="0" y="4063999"/>
                  </a:moveTo>
                  <a:lnTo>
                    <a:pt x="0" y="677348"/>
                  </a:lnTo>
                  <a:cubicBezTo>
                    <a:pt x="0" y="303260"/>
                    <a:pt x="134782" y="1"/>
                    <a:pt x="301044" y="1"/>
                  </a:cubicBezTo>
                  <a:lnTo>
                    <a:pt x="2709333" y="1"/>
                  </a:lnTo>
                  <a:lnTo>
                    <a:pt x="2709333" y="4063999"/>
                  </a:lnTo>
                  <a:lnTo>
                    <a:pt x="0" y="4063999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80" tIns="462281" rIns="462281" bIns="1139613" spcCol="1270" anchor="ctr"/>
            <a:lstStyle/>
            <a:p>
              <a:pPr algn="ctr" defTabSz="2889250" fontAlgn="auto">
                <a:spcAft>
                  <a:spcPct val="35000"/>
                </a:spcAft>
                <a:defRPr/>
              </a:pPr>
              <a:endParaRPr lang="ru-RU" b="1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096000" y="719666"/>
              <a:ext cx="4064000" cy="2709333"/>
            </a:xfrm>
            <a:custGeom>
              <a:avLst/>
              <a:gdLst>
                <a:gd name="connsiteX0" fmla="*/ 0 w 4064000"/>
                <a:gd name="connsiteY0" fmla="*/ 0 h 2709333"/>
                <a:gd name="connsiteX1" fmla="*/ 3612435 w 4064000"/>
                <a:gd name="connsiteY1" fmla="*/ 0 h 2709333"/>
                <a:gd name="connsiteX2" fmla="*/ 4064000 w 4064000"/>
                <a:gd name="connsiteY2" fmla="*/ 451565 h 2709333"/>
                <a:gd name="connsiteX3" fmla="*/ 4064000 w 4064000"/>
                <a:gd name="connsiteY3" fmla="*/ 2709333 h 2709333"/>
                <a:gd name="connsiteX4" fmla="*/ 0 w 4064000"/>
                <a:gd name="connsiteY4" fmla="*/ 2709333 h 2709333"/>
                <a:gd name="connsiteX5" fmla="*/ 0 w 4064000"/>
                <a:gd name="connsiteY5" fmla="*/ 0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2709333">
                  <a:moveTo>
                    <a:pt x="0" y="0"/>
                  </a:moveTo>
                  <a:lnTo>
                    <a:pt x="3612435" y="0"/>
                  </a:lnTo>
                  <a:cubicBezTo>
                    <a:pt x="3861827" y="0"/>
                    <a:pt x="4064000" y="202173"/>
                    <a:pt x="4064000" y="451565"/>
                  </a:cubicBezTo>
                  <a:lnTo>
                    <a:pt x="4064000" y="2709333"/>
                  </a:lnTo>
                  <a:lnTo>
                    <a:pt x="0" y="2709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80" tIns="462280" rIns="462280" bIns="1139613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  <p:sp>
          <p:nvSpPr>
            <p:cNvPr id="10" name="Полилиния 9"/>
            <p:cNvSpPr/>
            <p:nvPr/>
          </p:nvSpPr>
          <p:spPr>
            <a:xfrm rot="21600000">
              <a:off x="2031999" y="3428999"/>
              <a:ext cx="4064000" cy="2709333"/>
            </a:xfrm>
            <a:custGeom>
              <a:avLst/>
              <a:gdLst>
                <a:gd name="connsiteX0" fmla="*/ 0 w 4064000"/>
                <a:gd name="connsiteY0" fmla="*/ 0 h 2709333"/>
                <a:gd name="connsiteX1" fmla="*/ 3612435 w 4064000"/>
                <a:gd name="connsiteY1" fmla="*/ 0 h 2709333"/>
                <a:gd name="connsiteX2" fmla="*/ 4064000 w 4064000"/>
                <a:gd name="connsiteY2" fmla="*/ 451565 h 2709333"/>
                <a:gd name="connsiteX3" fmla="*/ 4064000 w 4064000"/>
                <a:gd name="connsiteY3" fmla="*/ 2709333 h 2709333"/>
                <a:gd name="connsiteX4" fmla="*/ 0 w 4064000"/>
                <a:gd name="connsiteY4" fmla="*/ 2709333 h 2709333"/>
                <a:gd name="connsiteX5" fmla="*/ 0 w 4064000"/>
                <a:gd name="connsiteY5" fmla="*/ 0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2709333">
                  <a:moveTo>
                    <a:pt x="4064000" y="2709333"/>
                  </a:moveTo>
                  <a:lnTo>
                    <a:pt x="451565" y="2709333"/>
                  </a:lnTo>
                  <a:cubicBezTo>
                    <a:pt x="202173" y="2709333"/>
                    <a:pt x="0" y="2507160"/>
                    <a:pt x="0" y="2257768"/>
                  </a:cubicBezTo>
                  <a:lnTo>
                    <a:pt x="0" y="0"/>
                  </a:lnTo>
                  <a:lnTo>
                    <a:pt x="4064000" y="0"/>
                  </a:lnTo>
                  <a:lnTo>
                    <a:pt x="4064000" y="2709333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79" tIns="1139614" rIns="462280" bIns="46228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  <p:sp>
          <p:nvSpPr>
            <p:cNvPr id="11" name="Прямоугольник с одним скругленным углом 10"/>
            <p:cNvSpPr/>
            <p:nvPr/>
          </p:nvSpPr>
          <p:spPr>
            <a:xfrm rot="5400000">
              <a:off x="6773333" y="2751666"/>
              <a:ext cx="2709333" cy="4064000"/>
            </a:xfrm>
            <a:prstGeom prst="round1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Прямоугольник 33"/>
          <p:cNvSpPr>
            <a:spLocks noChangeArrowheads="1"/>
          </p:cNvSpPr>
          <p:nvPr/>
        </p:nvSpPr>
        <p:spPr bwMode="auto">
          <a:xfrm>
            <a:off x="1071538" y="2000240"/>
            <a:ext cx="728667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Интеграция всех элементов и структур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воспитательно-образовательного процесса,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творческого потенциала его субъектов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(администрация, учителя, учащиеся, родители, представители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муниципальных учреждений)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средовых социально-педагогических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социокультурных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ресурсов образовательной организации</a:t>
            </a:r>
          </a:p>
          <a:p>
            <a:endParaRPr lang="ru-RU" dirty="0">
              <a:latin typeface="Arial Black" pitchFamily="34" charset="0"/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857224" y="1571612"/>
            <a:ext cx="7500937" cy="4732338"/>
            <a:chOff x="2031999" y="719666"/>
            <a:chExt cx="8128001" cy="541866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Полилиния 13"/>
            <p:cNvSpPr/>
            <p:nvPr/>
          </p:nvSpPr>
          <p:spPr>
            <a:xfrm>
              <a:off x="2031999" y="719666"/>
              <a:ext cx="4064001" cy="2709333"/>
            </a:xfrm>
            <a:custGeom>
              <a:avLst/>
              <a:gdLst>
                <a:gd name="connsiteX0" fmla="*/ 0 w 2709333"/>
                <a:gd name="connsiteY0" fmla="*/ 0 h 4064000"/>
                <a:gd name="connsiteX1" fmla="*/ 2257768 w 2709333"/>
                <a:gd name="connsiteY1" fmla="*/ 0 h 4064000"/>
                <a:gd name="connsiteX2" fmla="*/ 2709333 w 2709333"/>
                <a:gd name="connsiteY2" fmla="*/ 451565 h 4064000"/>
                <a:gd name="connsiteX3" fmla="*/ 2709333 w 2709333"/>
                <a:gd name="connsiteY3" fmla="*/ 4064000 h 4064000"/>
                <a:gd name="connsiteX4" fmla="*/ 0 w 2709333"/>
                <a:gd name="connsiteY4" fmla="*/ 4064000 h 4064000"/>
                <a:gd name="connsiteX5" fmla="*/ 0 w 2709333"/>
                <a:gd name="connsiteY5" fmla="*/ 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333" h="4064000">
                  <a:moveTo>
                    <a:pt x="0" y="4063999"/>
                  </a:moveTo>
                  <a:lnTo>
                    <a:pt x="0" y="677348"/>
                  </a:lnTo>
                  <a:cubicBezTo>
                    <a:pt x="0" y="303260"/>
                    <a:pt x="134782" y="1"/>
                    <a:pt x="301044" y="1"/>
                  </a:cubicBezTo>
                  <a:lnTo>
                    <a:pt x="2709333" y="1"/>
                  </a:lnTo>
                  <a:lnTo>
                    <a:pt x="2709333" y="4063999"/>
                  </a:lnTo>
                  <a:lnTo>
                    <a:pt x="0" y="4063999"/>
                  </a:ln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80" tIns="462281" rIns="462281" bIns="1139613" spcCol="1270" anchor="ctr"/>
            <a:lstStyle/>
            <a:p>
              <a:pPr algn="ctr" defTabSz="2889250" fontAlgn="auto">
                <a:spcAft>
                  <a:spcPct val="35000"/>
                </a:spcAft>
                <a:defRPr/>
              </a:pPr>
              <a:endParaRPr lang="ru-RU" b="1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095999" y="719666"/>
              <a:ext cx="4064001" cy="2709333"/>
            </a:xfrm>
            <a:custGeom>
              <a:avLst/>
              <a:gdLst>
                <a:gd name="connsiteX0" fmla="*/ 0 w 4064000"/>
                <a:gd name="connsiteY0" fmla="*/ 0 h 2709333"/>
                <a:gd name="connsiteX1" fmla="*/ 3612435 w 4064000"/>
                <a:gd name="connsiteY1" fmla="*/ 0 h 2709333"/>
                <a:gd name="connsiteX2" fmla="*/ 4064000 w 4064000"/>
                <a:gd name="connsiteY2" fmla="*/ 451565 h 2709333"/>
                <a:gd name="connsiteX3" fmla="*/ 4064000 w 4064000"/>
                <a:gd name="connsiteY3" fmla="*/ 2709333 h 2709333"/>
                <a:gd name="connsiteX4" fmla="*/ 0 w 4064000"/>
                <a:gd name="connsiteY4" fmla="*/ 2709333 h 2709333"/>
                <a:gd name="connsiteX5" fmla="*/ 0 w 4064000"/>
                <a:gd name="connsiteY5" fmla="*/ 0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2709333">
                  <a:moveTo>
                    <a:pt x="0" y="0"/>
                  </a:moveTo>
                  <a:lnTo>
                    <a:pt x="3612435" y="0"/>
                  </a:lnTo>
                  <a:cubicBezTo>
                    <a:pt x="3861827" y="0"/>
                    <a:pt x="4064000" y="202173"/>
                    <a:pt x="4064000" y="451565"/>
                  </a:cubicBezTo>
                  <a:lnTo>
                    <a:pt x="4064000" y="2709333"/>
                  </a:lnTo>
                  <a:lnTo>
                    <a:pt x="0" y="2709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80" tIns="462280" rIns="462280" bIns="1139613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  <p:sp>
          <p:nvSpPr>
            <p:cNvPr id="16" name="Полилиния 15"/>
            <p:cNvSpPr/>
            <p:nvPr/>
          </p:nvSpPr>
          <p:spPr>
            <a:xfrm rot="21600000">
              <a:off x="2031999" y="3428999"/>
              <a:ext cx="4064001" cy="2709333"/>
            </a:xfrm>
            <a:custGeom>
              <a:avLst/>
              <a:gdLst>
                <a:gd name="connsiteX0" fmla="*/ 0 w 4064000"/>
                <a:gd name="connsiteY0" fmla="*/ 0 h 2709333"/>
                <a:gd name="connsiteX1" fmla="*/ 3612435 w 4064000"/>
                <a:gd name="connsiteY1" fmla="*/ 0 h 2709333"/>
                <a:gd name="connsiteX2" fmla="*/ 4064000 w 4064000"/>
                <a:gd name="connsiteY2" fmla="*/ 451565 h 2709333"/>
                <a:gd name="connsiteX3" fmla="*/ 4064000 w 4064000"/>
                <a:gd name="connsiteY3" fmla="*/ 2709333 h 2709333"/>
                <a:gd name="connsiteX4" fmla="*/ 0 w 4064000"/>
                <a:gd name="connsiteY4" fmla="*/ 2709333 h 2709333"/>
                <a:gd name="connsiteX5" fmla="*/ 0 w 4064000"/>
                <a:gd name="connsiteY5" fmla="*/ 0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2709333">
                  <a:moveTo>
                    <a:pt x="4064000" y="2709333"/>
                  </a:moveTo>
                  <a:lnTo>
                    <a:pt x="451565" y="2709333"/>
                  </a:lnTo>
                  <a:cubicBezTo>
                    <a:pt x="202173" y="2709333"/>
                    <a:pt x="0" y="2507160"/>
                    <a:pt x="0" y="2257768"/>
                  </a:cubicBezTo>
                  <a:lnTo>
                    <a:pt x="0" y="0"/>
                  </a:lnTo>
                  <a:lnTo>
                    <a:pt x="4064000" y="0"/>
                  </a:lnTo>
                  <a:lnTo>
                    <a:pt x="4064000" y="2709333"/>
                  </a:ln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79" tIns="1139614" rIns="462280" bIns="46228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  <p:sp>
          <p:nvSpPr>
            <p:cNvPr id="17" name="Прямоугольник с одним скругленным углом 16"/>
            <p:cNvSpPr/>
            <p:nvPr/>
          </p:nvSpPr>
          <p:spPr>
            <a:xfrm rot="5400000">
              <a:off x="6773333" y="2751665"/>
              <a:ext cx="2709333" cy="4064001"/>
            </a:xfrm>
            <a:prstGeom prst="round1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8" name="Прямоугольник 34"/>
          <p:cNvSpPr>
            <a:spLocks noChangeArrowheads="1"/>
          </p:cNvSpPr>
          <p:nvPr/>
        </p:nvSpPr>
        <p:spPr bwMode="auto">
          <a:xfrm>
            <a:off x="1857356" y="2285992"/>
            <a:ext cx="578647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Создание целостной модели как совокупности взаимосвязанных и функционально взаимообусловленных компонентов (целевой, содержательно-технологический,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критериально-оценочный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результативный) формирования социально зрелой личности.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grpSp>
        <p:nvGrpSpPr>
          <p:cNvPr id="19" name="Группа 23"/>
          <p:cNvGrpSpPr>
            <a:grpSpLocks/>
          </p:cNvGrpSpPr>
          <p:nvPr/>
        </p:nvGrpSpPr>
        <p:grpSpPr bwMode="auto">
          <a:xfrm>
            <a:off x="1357290" y="2071678"/>
            <a:ext cx="6500813" cy="3786214"/>
            <a:chOff x="2031999" y="719666"/>
            <a:chExt cx="8128001" cy="541866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0" name="Полилиния 19"/>
            <p:cNvSpPr/>
            <p:nvPr/>
          </p:nvSpPr>
          <p:spPr>
            <a:xfrm>
              <a:off x="2031999" y="719666"/>
              <a:ext cx="4064000" cy="2709333"/>
            </a:xfrm>
            <a:custGeom>
              <a:avLst/>
              <a:gdLst>
                <a:gd name="connsiteX0" fmla="*/ 0 w 2709333"/>
                <a:gd name="connsiteY0" fmla="*/ 0 h 4064000"/>
                <a:gd name="connsiteX1" fmla="*/ 2257768 w 2709333"/>
                <a:gd name="connsiteY1" fmla="*/ 0 h 4064000"/>
                <a:gd name="connsiteX2" fmla="*/ 2709333 w 2709333"/>
                <a:gd name="connsiteY2" fmla="*/ 451565 h 4064000"/>
                <a:gd name="connsiteX3" fmla="*/ 2709333 w 2709333"/>
                <a:gd name="connsiteY3" fmla="*/ 4064000 h 4064000"/>
                <a:gd name="connsiteX4" fmla="*/ 0 w 2709333"/>
                <a:gd name="connsiteY4" fmla="*/ 4064000 h 4064000"/>
                <a:gd name="connsiteX5" fmla="*/ 0 w 2709333"/>
                <a:gd name="connsiteY5" fmla="*/ 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333" h="4064000">
                  <a:moveTo>
                    <a:pt x="0" y="4063999"/>
                  </a:moveTo>
                  <a:lnTo>
                    <a:pt x="0" y="677348"/>
                  </a:lnTo>
                  <a:cubicBezTo>
                    <a:pt x="0" y="303260"/>
                    <a:pt x="134782" y="1"/>
                    <a:pt x="301044" y="1"/>
                  </a:cubicBezTo>
                  <a:lnTo>
                    <a:pt x="2709333" y="1"/>
                  </a:lnTo>
                  <a:lnTo>
                    <a:pt x="2709333" y="4063999"/>
                  </a:lnTo>
                  <a:lnTo>
                    <a:pt x="0" y="4063999"/>
                  </a:ln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80" tIns="462281" rIns="462281" bIns="1139613" spcCol="1270" anchor="ctr"/>
            <a:lstStyle/>
            <a:p>
              <a:pPr algn="ctr" defTabSz="2889250" fontAlgn="auto">
                <a:spcAft>
                  <a:spcPct val="35000"/>
                </a:spcAft>
                <a:defRPr/>
              </a:pPr>
              <a:endParaRPr lang="ru-RU" b="1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096000" y="719666"/>
              <a:ext cx="4064000" cy="2709333"/>
            </a:xfrm>
            <a:custGeom>
              <a:avLst/>
              <a:gdLst>
                <a:gd name="connsiteX0" fmla="*/ 0 w 4064000"/>
                <a:gd name="connsiteY0" fmla="*/ 0 h 2709333"/>
                <a:gd name="connsiteX1" fmla="*/ 3612435 w 4064000"/>
                <a:gd name="connsiteY1" fmla="*/ 0 h 2709333"/>
                <a:gd name="connsiteX2" fmla="*/ 4064000 w 4064000"/>
                <a:gd name="connsiteY2" fmla="*/ 451565 h 2709333"/>
                <a:gd name="connsiteX3" fmla="*/ 4064000 w 4064000"/>
                <a:gd name="connsiteY3" fmla="*/ 2709333 h 2709333"/>
                <a:gd name="connsiteX4" fmla="*/ 0 w 4064000"/>
                <a:gd name="connsiteY4" fmla="*/ 2709333 h 2709333"/>
                <a:gd name="connsiteX5" fmla="*/ 0 w 4064000"/>
                <a:gd name="connsiteY5" fmla="*/ 0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2709333">
                  <a:moveTo>
                    <a:pt x="0" y="0"/>
                  </a:moveTo>
                  <a:lnTo>
                    <a:pt x="3612435" y="0"/>
                  </a:lnTo>
                  <a:cubicBezTo>
                    <a:pt x="3861827" y="0"/>
                    <a:pt x="4064000" y="202173"/>
                    <a:pt x="4064000" y="451565"/>
                  </a:cubicBezTo>
                  <a:lnTo>
                    <a:pt x="4064000" y="2709333"/>
                  </a:lnTo>
                  <a:lnTo>
                    <a:pt x="0" y="2709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80" tIns="462280" rIns="462280" bIns="1139613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  <p:sp>
          <p:nvSpPr>
            <p:cNvPr id="22" name="Полилиния 21"/>
            <p:cNvSpPr/>
            <p:nvPr/>
          </p:nvSpPr>
          <p:spPr>
            <a:xfrm rot="21600000">
              <a:off x="2031999" y="3428999"/>
              <a:ext cx="4064000" cy="2709333"/>
            </a:xfrm>
            <a:custGeom>
              <a:avLst/>
              <a:gdLst>
                <a:gd name="connsiteX0" fmla="*/ 0 w 4064000"/>
                <a:gd name="connsiteY0" fmla="*/ 0 h 2709333"/>
                <a:gd name="connsiteX1" fmla="*/ 3612435 w 4064000"/>
                <a:gd name="connsiteY1" fmla="*/ 0 h 2709333"/>
                <a:gd name="connsiteX2" fmla="*/ 4064000 w 4064000"/>
                <a:gd name="connsiteY2" fmla="*/ 451565 h 2709333"/>
                <a:gd name="connsiteX3" fmla="*/ 4064000 w 4064000"/>
                <a:gd name="connsiteY3" fmla="*/ 2709333 h 2709333"/>
                <a:gd name="connsiteX4" fmla="*/ 0 w 4064000"/>
                <a:gd name="connsiteY4" fmla="*/ 2709333 h 2709333"/>
                <a:gd name="connsiteX5" fmla="*/ 0 w 4064000"/>
                <a:gd name="connsiteY5" fmla="*/ 0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2709333">
                  <a:moveTo>
                    <a:pt x="4064000" y="2709333"/>
                  </a:moveTo>
                  <a:lnTo>
                    <a:pt x="451565" y="2709333"/>
                  </a:lnTo>
                  <a:cubicBezTo>
                    <a:pt x="202173" y="2709333"/>
                    <a:pt x="0" y="2507160"/>
                    <a:pt x="0" y="2257768"/>
                  </a:cubicBezTo>
                  <a:lnTo>
                    <a:pt x="0" y="0"/>
                  </a:lnTo>
                  <a:lnTo>
                    <a:pt x="4064000" y="0"/>
                  </a:lnTo>
                  <a:lnTo>
                    <a:pt x="4064000" y="2709333"/>
                  </a:ln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279" tIns="1139614" rIns="462280" bIns="46228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  <p:sp>
          <p:nvSpPr>
            <p:cNvPr id="23" name="Прямоугольник с одним скругленным углом 22"/>
            <p:cNvSpPr/>
            <p:nvPr/>
          </p:nvSpPr>
          <p:spPr>
            <a:xfrm rot="5400000">
              <a:off x="6773333" y="2751665"/>
              <a:ext cx="2709333" cy="4064000"/>
            </a:xfrm>
            <a:prstGeom prst="round1Rect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4" name="Прямоугольник 34"/>
          <p:cNvSpPr>
            <a:spLocks noChangeArrowheads="1"/>
          </p:cNvSpPr>
          <p:nvPr/>
        </p:nvSpPr>
        <p:spPr bwMode="auto">
          <a:xfrm>
            <a:off x="2285984" y="2500306"/>
            <a:ext cx="4714908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Апробация модели формирования основ социальной зрелости школьников в условиях воспитательной среды общеобразовательной организации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374092" y="-159306"/>
            <a:ext cx="571507" cy="2461708"/>
          </a:xfrm>
          <a:prstGeom prst="rightArrow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РАБОТЫ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500034" y="1714488"/>
            <a:ext cx="1143000" cy="1071563"/>
            <a:chOff x="811758" y="280737"/>
            <a:chExt cx="1672913" cy="1672913"/>
          </a:xfrm>
        </p:grpSpPr>
        <p:sp>
          <p:nvSpPr>
            <p:cNvPr id="6" name="Овал 5"/>
            <p:cNvSpPr/>
            <p:nvPr/>
          </p:nvSpPr>
          <p:spPr>
            <a:xfrm>
              <a:off x="811758" y="280737"/>
              <a:ext cx="1672913" cy="167291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1055725" y="526098"/>
              <a:ext cx="1184980" cy="118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500" dirty="0"/>
                <a:t>1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00034" y="3357562"/>
            <a:ext cx="1143000" cy="1071563"/>
            <a:chOff x="811758" y="280737"/>
            <a:chExt cx="1672913" cy="1672913"/>
          </a:xfrm>
        </p:grpSpPr>
        <p:sp>
          <p:nvSpPr>
            <p:cNvPr id="9" name="Овал 8"/>
            <p:cNvSpPr/>
            <p:nvPr/>
          </p:nvSpPr>
          <p:spPr>
            <a:xfrm>
              <a:off x="811758" y="280737"/>
              <a:ext cx="1672913" cy="167291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1055725" y="526098"/>
              <a:ext cx="1184980" cy="118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500" dirty="0" smtClean="0"/>
                <a:t>2</a:t>
              </a:r>
              <a:endParaRPr lang="ru-RU" sz="6500" dirty="0"/>
            </a:p>
          </p:txBody>
        </p:sp>
      </p:grpSp>
      <p:grpSp>
        <p:nvGrpSpPr>
          <p:cNvPr id="14" name="Группа 7"/>
          <p:cNvGrpSpPr>
            <a:grpSpLocks/>
          </p:cNvGrpSpPr>
          <p:nvPr/>
        </p:nvGrpSpPr>
        <p:grpSpPr bwMode="auto">
          <a:xfrm>
            <a:off x="571472" y="5000636"/>
            <a:ext cx="1143000" cy="1071563"/>
            <a:chOff x="811758" y="280737"/>
            <a:chExt cx="1672913" cy="1672913"/>
          </a:xfrm>
        </p:grpSpPr>
        <p:sp>
          <p:nvSpPr>
            <p:cNvPr id="15" name="Овал 14"/>
            <p:cNvSpPr/>
            <p:nvPr/>
          </p:nvSpPr>
          <p:spPr>
            <a:xfrm>
              <a:off x="811758" y="280737"/>
              <a:ext cx="1672913" cy="167291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1055725" y="526098"/>
              <a:ext cx="1184980" cy="118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500" dirty="0" smtClean="0"/>
                <a:t>3</a:t>
              </a:r>
              <a:endParaRPr lang="ru-RU" sz="6500" dirty="0"/>
            </a:p>
          </p:txBody>
        </p:sp>
      </p:grpSp>
      <p:sp>
        <p:nvSpPr>
          <p:cNvPr id="20" name="Стрелка вправо 19"/>
          <p:cNvSpPr/>
          <p:nvPr/>
        </p:nvSpPr>
        <p:spPr>
          <a:xfrm>
            <a:off x="1785918" y="1500174"/>
            <a:ext cx="1214446" cy="1445168"/>
          </a:xfrm>
          <a:prstGeom prst="rightArrow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трелка вправо 20"/>
          <p:cNvSpPr/>
          <p:nvPr/>
        </p:nvSpPr>
        <p:spPr>
          <a:xfrm>
            <a:off x="1857356" y="3071810"/>
            <a:ext cx="1143008" cy="1604452"/>
          </a:xfrm>
          <a:prstGeom prst="rightArrow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Стрелка вправо 21"/>
          <p:cNvSpPr/>
          <p:nvPr/>
        </p:nvSpPr>
        <p:spPr>
          <a:xfrm>
            <a:off x="1857356" y="4929198"/>
            <a:ext cx="1214446" cy="1604452"/>
          </a:xfrm>
          <a:prstGeom prst="rightArrow">
            <a:avLst>
              <a:gd name="adj1" fmla="val 50000"/>
              <a:gd name="adj2" fmla="val 49364"/>
            </a:avLst>
          </a:prstGeo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286116" y="1500174"/>
            <a:ext cx="5357850" cy="135732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Моделирование системы 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непрерывного  формирования 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социально зрелой личности</a:t>
            </a:r>
            <a:endParaRPr lang="ru-RU" sz="2400" dirty="0">
              <a:solidFill>
                <a:srgbClr val="9BD3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3286116" y="2928934"/>
            <a:ext cx="5357850" cy="200026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>
              <a:defRPr/>
            </a:pPr>
            <a:endParaRPr lang="ru-RU" sz="2400" dirty="0" smtClean="0"/>
          </a:p>
          <a:p>
            <a:pPr lvl="0">
              <a:defRPr/>
            </a:pPr>
            <a:r>
              <a:rPr lang="ru-RU" sz="2400" dirty="0" smtClean="0"/>
              <a:t>Выстраивание интеграционных </a:t>
            </a:r>
          </a:p>
          <a:p>
            <a:pPr lvl="0">
              <a:defRPr/>
            </a:pPr>
            <a:r>
              <a:rPr lang="ru-RU" sz="2400" dirty="0" smtClean="0"/>
              <a:t>связей с учреждениями социума </a:t>
            </a:r>
          </a:p>
          <a:p>
            <a:pPr lvl="0">
              <a:defRPr/>
            </a:pPr>
            <a:r>
              <a:rPr lang="ru-RU" sz="2400" dirty="0" smtClean="0"/>
              <a:t>и родительским сообществом </a:t>
            </a:r>
          </a:p>
          <a:p>
            <a:pPr lvl="0">
              <a:defRPr/>
            </a:pPr>
            <a:r>
              <a:rPr lang="ru-RU" sz="2400" dirty="0" smtClean="0"/>
              <a:t>по формированию социально </a:t>
            </a:r>
          </a:p>
          <a:p>
            <a:pPr lvl="0">
              <a:defRPr/>
            </a:pPr>
            <a:r>
              <a:rPr lang="ru-RU" sz="2400" dirty="0" smtClean="0"/>
              <a:t>зрелой личности</a:t>
            </a:r>
          </a:p>
          <a:p>
            <a:pPr>
              <a:defRPr/>
            </a:pPr>
            <a:endParaRPr lang="ru-RU" sz="2400" dirty="0">
              <a:solidFill>
                <a:srgbClr val="9BD3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3286116" y="5072074"/>
            <a:ext cx="5357850" cy="1357322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800" dirty="0" smtClean="0"/>
              <a:t>Мониторинг формирования </a:t>
            </a:r>
          </a:p>
          <a:p>
            <a:pPr>
              <a:defRPr/>
            </a:pPr>
            <a:r>
              <a:rPr lang="ru-RU" sz="2800" dirty="0" smtClean="0"/>
              <a:t>социально зрелой личности</a:t>
            </a:r>
            <a:endParaRPr lang="ru-RU" sz="2800" dirty="0">
              <a:solidFill>
                <a:srgbClr val="9BD3E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  <p:bldP spid="25" grpId="0" build="allAtOnce" animBg="1"/>
      <p:bldP spid="2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ы для презентаций powerpoint скачать бесплатно абстракция, 1600x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365"/>
            <a:ext cx="90364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СХЕМА ВЗАИМОДЕЙСТВИЯ СУБЪЕКТОВ ИННОВАЦИОННОЙ РАБОТЫ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СОЗДАНИЮ ОСОБОГО СОЦИАЛЬНОГО ПРОСТРАНСТВА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0" t="2347" r="2400"/>
          <a:stretch>
            <a:fillRect/>
          </a:stretch>
        </p:blipFill>
        <p:spPr bwMode="auto">
          <a:xfrm>
            <a:off x="571472" y="635258"/>
            <a:ext cx="7992888" cy="62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6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8338975"/>
              </p:ext>
            </p:extLst>
          </p:nvPr>
        </p:nvGraphicFramePr>
        <p:xfrm>
          <a:off x="17900" y="0"/>
          <a:ext cx="9144000" cy="6775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716"/>
                <a:gridCol w="8046284"/>
              </a:tblGrid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ВОСПИТАНИЕ СОЦИАЛЬНОЙ ЗРЕЛОСТИ ОБУЧАЮЩИХСЯ В УСЛОВИЯХ ШКОЛЬНОГО ОБРАЗОВАНИЯ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effectLst/>
                        </a:rPr>
                        <a:t>Формирование у обучающихся специальных качеств личности (обусловливающих их социальную </a:t>
                      </a:r>
                      <a:r>
                        <a:rPr lang="ru-RU" sz="1800" b="1" u="sng" dirty="0" smtClean="0">
                          <a:effectLst/>
                        </a:rPr>
                        <a:t>зрелость</a:t>
                      </a:r>
                      <a:r>
                        <a:rPr lang="ru-RU" sz="1800" b="1" u="sng" dirty="0">
                          <a:effectLst/>
                        </a:rPr>
                        <a:t>) как условие успешной самореализации личности в современном мире.</a:t>
                      </a:r>
                      <a:endParaRPr lang="ru-RU" sz="1800" b="1" u="sng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48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ЗАДАЧИ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Интеграция </a:t>
                      </a:r>
                      <a:r>
                        <a:rPr lang="ru-RU" sz="1800" dirty="0">
                          <a:effectLst/>
                        </a:rPr>
                        <a:t>всех элементов и структур целостного воспитательно-образовательного процесса, творческого потенциала его субъектов (администрация, учителя, учащиеся, родители, представители муниципальных учреждений) и средовых социально-педагогических и социокультурных ресурсов образовательной организации для достижения поставленной цели.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Разработка организационно-управленческого, аналитического, содержательного и результативно-оценочного компонентов модели формирования основ социальной зрелости </a:t>
                      </a:r>
                      <a:r>
                        <a:rPr lang="ru-RU" sz="1800" dirty="0" smtClean="0">
                          <a:effectLst/>
                        </a:rPr>
                        <a:t>школьников.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Апробация </a:t>
                      </a:r>
                      <a:r>
                        <a:rPr lang="ru-RU" sz="1800" dirty="0">
                          <a:effectLst/>
                        </a:rPr>
                        <a:t>модели формирования основ социальной зрелости школьников в условиях воспитательной среды общеобразовательной организации.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Разработка и апробация критериев и показателей </a:t>
                      </a:r>
                      <a:r>
                        <a:rPr lang="ru-RU" sz="1800" dirty="0" err="1">
                          <a:effectLst/>
                        </a:rPr>
                        <a:t>сформированности</a:t>
                      </a:r>
                      <a:r>
                        <a:rPr lang="ru-RU" sz="1800" dirty="0">
                          <a:effectLst/>
                        </a:rPr>
                        <a:t> социальной зрелости школьников с учетом преемственности (начальная, основная и старшая школа) и возможности их сопоставления.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Мониторинг процесса формирования социальной зрелости школьников.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Повышение профессиональной компетентности педагогов школы в области формирования социальной зрелости школьников.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СРОКИ </a:t>
                      </a:r>
                      <a:r>
                        <a:rPr lang="ru-RU" sz="1800" dirty="0" smtClean="0">
                          <a:effectLst/>
                        </a:rPr>
                        <a:t>РЕАЛИ-ЗАЦИИ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2021-2025 </a:t>
                      </a:r>
                      <a:r>
                        <a:rPr lang="ru-RU" sz="1800" dirty="0">
                          <a:effectLst/>
                        </a:rPr>
                        <a:t>гг. (пять лет)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</a:tr>
            </a:tbl>
          </a:graphicData>
        </a:graphic>
      </p:graphicFrame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571472" y="1857364"/>
            <a:ext cx="642942" cy="571497"/>
            <a:chOff x="811758" y="280737"/>
            <a:chExt cx="1672913" cy="1672913"/>
          </a:xfrm>
        </p:grpSpPr>
        <p:sp>
          <p:nvSpPr>
            <p:cNvPr id="5" name="Овал 4"/>
            <p:cNvSpPr/>
            <p:nvPr/>
          </p:nvSpPr>
          <p:spPr>
            <a:xfrm>
              <a:off x="811758" y="280737"/>
              <a:ext cx="1672913" cy="167291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1055726" y="698970"/>
              <a:ext cx="1184979" cy="1009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500" dirty="0"/>
                <a:t>1</a:t>
              </a:r>
            </a:p>
          </p:txBody>
        </p:sp>
      </p:grpSp>
      <p:grpSp>
        <p:nvGrpSpPr>
          <p:cNvPr id="7" name="Группа 7"/>
          <p:cNvGrpSpPr>
            <a:grpSpLocks/>
          </p:cNvGrpSpPr>
          <p:nvPr/>
        </p:nvGrpSpPr>
        <p:grpSpPr bwMode="auto">
          <a:xfrm>
            <a:off x="642910" y="3143248"/>
            <a:ext cx="571504" cy="571497"/>
            <a:chOff x="811758" y="280737"/>
            <a:chExt cx="1672913" cy="1672913"/>
          </a:xfrm>
        </p:grpSpPr>
        <p:sp>
          <p:nvSpPr>
            <p:cNvPr id="8" name="Овал 7"/>
            <p:cNvSpPr/>
            <p:nvPr/>
          </p:nvSpPr>
          <p:spPr>
            <a:xfrm>
              <a:off x="811758" y="280737"/>
              <a:ext cx="1672913" cy="167291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1055726" y="652497"/>
              <a:ext cx="1276862" cy="1055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500" dirty="0"/>
                <a:t>2</a:t>
              </a:r>
            </a:p>
          </p:txBody>
        </p:sp>
      </p:grpSp>
      <p:grpSp>
        <p:nvGrpSpPr>
          <p:cNvPr id="10" name="Группа 7"/>
          <p:cNvGrpSpPr>
            <a:grpSpLocks/>
          </p:cNvGrpSpPr>
          <p:nvPr/>
        </p:nvGrpSpPr>
        <p:grpSpPr bwMode="auto">
          <a:xfrm>
            <a:off x="642910" y="3929066"/>
            <a:ext cx="571504" cy="571497"/>
            <a:chOff x="811758" y="280737"/>
            <a:chExt cx="1672913" cy="1672913"/>
          </a:xfrm>
        </p:grpSpPr>
        <p:sp>
          <p:nvSpPr>
            <p:cNvPr id="11" name="Овал 10"/>
            <p:cNvSpPr/>
            <p:nvPr/>
          </p:nvSpPr>
          <p:spPr>
            <a:xfrm>
              <a:off x="811758" y="280737"/>
              <a:ext cx="1672913" cy="167291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1055726" y="698970"/>
              <a:ext cx="1184979" cy="1009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500" dirty="0" smtClean="0"/>
                <a:t>3</a:t>
              </a:r>
              <a:endParaRPr lang="ru-RU" sz="6500" dirty="0"/>
            </a:p>
          </p:txBody>
        </p:sp>
      </p:grpSp>
      <p:grpSp>
        <p:nvGrpSpPr>
          <p:cNvPr id="13" name="Группа 7"/>
          <p:cNvGrpSpPr>
            <a:grpSpLocks/>
          </p:cNvGrpSpPr>
          <p:nvPr/>
        </p:nvGrpSpPr>
        <p:grpSpPr bwMode="auto">
          <a:xfrm>
            <a:off x="642910" y="4643446"/>
            <a:ext cx="571504" cy="500059"/>
            <a:chOff x="811758" y="280737"/>
            <a:chExt cx="1672913" cy="1672913"/>
          </a:xfrm>
        </p:grpSpPr>
        <p:sp>
          <p:nvSpPr>
            <p:cNvPr id="14" name="Овал 13"/>
            <p:cNvSpPr/>
            <p:nvPr/>
          </p:nvSpPr>
          <p:spPr>
            <a:xfrm>
              <a:off x="811758" y="280737"/>
              <a:ext cx="1672913" cy="167291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1055726" y="758719"/>
              <a:ext cx="1184979" cy="949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500" dirty="0"/>
                <a:t>4</a:t>
              </a:r>
            </a:p>
          </p:txBody>
        </p:sp>
      </p:grpSp>
      <p:grpSp>
        <p:nvGrpSpPr>
          <p:cNvPr id="16" name="Группа 7"/>
          <p:cNvGrpSpPr>
            <a:grpSpLocks/>
          </p:cNvGrpSpPr>
          <p:nvPr/>
        </p:nvGrpSpPr>
        <p:grpSpPr bwMode="auto">
          <a:xfrm>
            <a:off x="714348" y="5214950"/>
            <a:ext cx="500066" cy="500066"/>
            <a:chOff x="811758" y="280737"/>
            <a:chExt cx="1672913" cy="1672913"/>
          </a:xfrm>
        </p:grpSpPr>
        <p:sp>
          <p:nvSpPr>
            <p:cNvPr id="17" name="Овал 16"/>
            <p:cNvSpPr/>
            <p:nvPr/>
          </p:nvSpPr>
          <p:spPr>
            <a:xfrm>
              <a:off x="811758" y="280737"/>
              <a:ext cx="1672913" cy="167291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1055726" y="997710"/>
              <a:ext cx="1184979" cy="716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500" dirty="0"/>
                <a:t>5</a:t>
              </a:r>
            </a:p>
          </p:txBody>
        </p:sp>
      </p:grpSp>
      <p:grpSp>
        <p:nvGrpSpPr>
          <p:cNvPr id="19" name="Группа 7"/>
          <p:cNvGrpSpPr>
            <a:grpSpLocks/>
          </p:cNvGrpSpPr>
          <p:nvPr/>
        </p:nvGrpSpPr>
        <p:grpSpPr bwMode="auto">
          <a:xfrm>
            <a:off x="714348" y="5857892"/>
            <a:ext cx="571504" cy="500066"/>
            <a:chOff x="811758" y="280737"/>
            <a:chExt cx="1672913" cy="1672913"/>
          </a:xfrm>
        </p:grpSpPr>
        <p:sp>
          <p:nvSpPr>
            <p:cNvPr id="20" name="Овал 19"/>
            <p:cNvSpPr/>
            <p:nvPr/>
          </p:nvSpPr>
          <p:spPr>
            <a:xfrm>
              <a:off x="811758" y="280737"/>
              <a:ext cx="1672913" cy="167291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1055727" y="652496"/>
              <a:ext cx="1276863" cy="882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500" dirty="0" smtClean="0"/>
                <a:t>6</a:t>
              </a:r>
              <a:endParaRPr lang="ru-RU" sz="65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40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6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1672</Words>
  <Application>Microsoft Office PowerPoint</Application>
  <PresentationFormat>Экран (4:3)</PresentationFormat>
  <Paragraphs>145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общеобразовательное учреждение города Коврова  «Средняя общеобразовательная школа № 19  имени  Героя Российской Федерации  Дмитрия Сергеевича Кожемякина»    </vt:lpstr>
      <vt:lpstr>ВОСПИТАНИЕ  СОЦИАЛЬНОЙ ЗРЕЛОСТИ  ОБУЧАЮЩИХСЯ В УСЛОВИЯХ  ШКОЛЬНОГО ОБРАЗОВАНИЯ</vt:lpstr>
      <vt:lpstr>Слайд 3</vt:lpstr>
      <vt:lpstr>Слайд 4</vt:lpstr>
      <vt:lpstr>ЛЕСТНИЦА СОЦИАЛЬНЫХ ДОСТИЖЕНИЙ ШКОЛЬНИКА</vt:lpstr>
      <vt:lpstr>МЕХАНИЗМ РЕАЛИЗАЦИИ ИДЕИ  </vt:lpstr>
      <vt:lpstr>ОСНОВНЫЕ НАПРАВЛЕНИЯ РАБОТЫ</vt:lpstr>
      <vt:lpstr>Слайд 8</vt:lpstr>
      <vt:lpstr>Слайд 9</vt:lpstr>
      <vt:lpstr>СОЦИАЛЬНАЯ ЗРЕЛОСТЬ ЛИЧНОСТИ</vt:lpstr>
      <vt:lpstr>СОЦИАЛЬНАЯ ЗРЕЛОСТЬ ЛИЧНОСТИ</vt:lpstr>
      <vt:lpstr>УРОВНИ СОЦИАЛЬНОЙ ЗРЕЛОСТИ</vt:lpstr>
      <vt:lpstr>ОЖИДАЕМЫЕ РЕЗУЛЬТАТЫ РЕАЛИЗАЦИИ ПРОГРАММЫ</vt:lpstr>
      <vt:lpstr>КРИТЕРИИ</vt:lpstr>
      <vt:lpstr>КРИТЕРИИ</vt:lpstr>
      <vt:lpstr>КРИТЕРИИ</vt:lpstr>
      <vt:lpstr>КРИТЕРИИ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города Коврова  «Средняя общеобразовательная школа № 19 имени Героя Российской Федерации Дмитрия Сергеевича Кожемякина» (МБОУ СОШ № 19  г. Ковров)</dc:title>
  <dc:creator>User</dc:creator>
  <cp:lastModifiedBy>AsQwer</cp:lastModifiedBy>
  <cp:revision>54</cp:revision>
  <dcterms:created xsi:type="dcterms:W3CDTF">2020-12-14T06:47:53Z</dcterms:created>
  <dcterms:modified xsi:type="dcterms:W3CDTF">2020-12-22T08:53:56Z</dcterms:modified>
</cp:coreProperties>
</file>