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3"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7" r:id="rId20"/>
    <p:sldId id="278" r:id="rId21"/>
    <p:sldId id="280" r:id="rId22"/>
    <p:sldId id="289"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1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6C89A27-B0F4-4461-AD78-01EE11B0D6CE}" type="datetimeFigureOut">
              <a:rPr lang="ru-RU" smtClean="0"/>
              <a:pPr/>
              <a:t>17.01.2010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3F1310-ED63-45D0-87C7-DD7378DF6B0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08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89A27-B0F4-4461-AD78-01EE11B0D6CE}" type="datetimeFigureOut">
              <a:rPr lang="ru-RU" smtClean="0"/>
              <a:pPr/>
              <a:t>17.01.2010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F1310-ED63-45D0-87C7-DD7378DF6B0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www.revix.ru/2007/10/07/narkomanija-shokirujushhie-foto.html"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hyperlink" Target="http://www.revix.ru/2007/10/07/narkomanija-shokirujushhie-foto.html"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ru.wikipedia.org/wiki/%D0%93%D0%B0%D0%BB%D0%B5%D0%BD" TargetMode="External"/><Relationship Id="rId2" Type="http://schemas.openxmlformats.org/officeDocument/2006/relationships/hyperlink" Target="http://ru.wikipedia.org/wiki/%D0%A8%D1%8D%D0%BD%D1%8C-%D0%BD%D1%83%D0%BD" TargetMode="External"/><Relationship Id="rId1" Type="http://schemas.openxmlformats.org/officeDocument/2006/relationships/slideLayout" Target="../slideLayouts/slideLayout2.xml"/><Relationship Id="rId4" Type="http://schemas.openxmlformats.org/officeDocument/2006/relationships/hyperlink" Target="http://ru.wikipedia.org/wiki/XIX_%D0%B2%D0%B5%D0%B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357298"/>
            <a:ext cx="7772400" cy="4000527"/>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sz="6000" b="1" dirty="0" smtClean="0">
                <a:ln w="900" cmpd="sng">
                  <a:solidFill>
                    <a:schemeClr val="accent1">
                      <a:satMod val="190000"/>
                      <a:alpha val="55000"/>
                    </a:schemeClr>
                  </a:solidFill>
                  <a:prstDash val="solid"/>
                </a:ln>
                <a:solidFill>
                  <a:schemeClr val="tx2">
                    <a:lumMod val="50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
            </a:r>
            <a:br>
              <a:rPr lang="ru-RU" sz="6000" b="1" dirty="0" smtClean="0">
                <a:ln w="900" cmpd="sng">
                  <a:solidFill>
                    <a:schemeClr val="accent1">
                      <a:satMod val="190000"/>
                      <a:alpha val="55000"/>
                    </a:schemeClr>
                  </a:solidFill>
                  <a:prstDash val="solid"/>
                </a:ln>
                <a:solidFill>
                  <a:schemeClr val="tx2">
                    <a:lumMod val="50000"/>
                  </a:schemeClr>
                </a:solidFill>
                <a:effectLst>
                  <a:innerShdw blurRad="101600" dist="76200" dir="5400000">
                    <a:schemeClr val="accent1">
                      <a:satMod val="190000"/>
                      <a:tint val="100000"/>
                      <a:alpha val="74000"/>
                    </a:schemeClr>
                  </a:innerShdw>
                </a:effectLst>
                <a:latin typeface="Arial" pitchFamily="34" charset="0"/>
                <a:cs typeface="Arial" pitchFamily="34" charset="0"/>
              </a:rPr>
            </a:br>
            <a:r>
              <a:rPr lang="ru-RU" sz="6000" b="1" dirty="0" smtClean="0">
                <a:ln w="900" cmpd="sng">
                  <a:solidFill>
                    <a:schemeClr val="accent1">
                      <a:satMod val="190000"/>
                      <a:alpha val="55000"/>
                    </a:schemeClr>
                  </a:solidFill>
                  <a:prstDash val="solid"/>
                </a:ln>
                <a:solidFill>
                  <a:schemeClr val="tx2">
                    <a:lumMod val="50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Вредное </a:t>
            </a:r>
            <a:r>
              <a:rPr lang="ru-RU" sz="6000" b="1" dirty="0">
                <a:ln w="900" cmpd="sng">
                  <a:solidFill>
                    <a:schemeClr val="accent1">
                      <a:satMod val="190000"/>
                      <a:alpha val="55000"/>
                    </a:schemeClr>
                  </a:solidFill>
                  <a:prstDash val="solid"/>
                </a:ln>
                <a:solidFill>
                  <a:schemeClr val="tx2">
                    <a:lumMod val="50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влияние наркотических веществ на организм человека</a:t>
            </a:r>
            <a:r>
              <a:rPr lang="ru-RU" dirty="0"/>
              <a:t/>
            </a:r>
            <a:br>
              <a:rPr lang="ru-RU" dirty="0"/>
            </a:br>
            <a:endParaRPr lang="ru-RU" dirty="0"/>
          </a:p>
        </p:txBody>
      </p:sp>
      <p:sp>
        <p:nvSpPr>
          <p:cNvPr id="3" name="Подзаголовок 2"/>
          <p:cNvSpPr>
            <a:spLocks noGrp="1"/>
          </p:cNvSpPr>
          <p:nvPr>
            <p:ph type="subTitle" idx="1"/>
          </p:nvPr>
        </p:nvSpPr>
        <p:spPr>
          <a:xfrm>
            <a:off x="1371600" y="4429132"/>
            <a:ext cx="7058052" cy="2071702"/>
          </a:xfrm>
        </p:spPr>
        <p:txBody>
          <a:bodyPr>
            <a:normAutofit/>
          </a:bodyPr>
          <a:lstStyle/>
          <a:p>
            <a:endParaRPr lang="ru-RU" dirty="0">
              <a:solidFill>
                <a:schemeClr val="tx1"/>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ru-RU" dirty="0" smtClean="0">
                <a:latin typeface="Arial" pitchFamily="34" charset="0"/>
                <a:cs typeface="Arial" pitchFamily="34" charset="0"/>
              </a:rPr>
              <a:t>Потребление </a:t>
            </a:r>
            <a:r>
              <a:rPr lang="ru-RU" dirty="0">
                <a:latin typeface="Arial" pitchFamily="34" charset="0"/>
                <a:cs typeface="Arial" pitchFamily="34" charset="0"/>
              </a:rPr>
              <a:t>наркотиков</a:t>
            </a:r>
          </a:p>
        </p:txBody>
      </p:sp>
      <p:sp>
        <p:nvSpPr>
          <p:cNvPr id="4" name="Содержимое 3"/>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Autofit/>
          </a:bodyPr>
          <a:lstStyle/>
          <a:p>
            <a:pPr algn="ctr">
              <a:buNone/>
            </a:pPr>
            <a:r>
              <a:rPr lang="ru-RU" sz="2200" b="1" i="1" dirty="0" smtClean="0">
                <a:latin typeface="Arial" pitchFamily="34" charset="0"/>
                <a:cs typeface="Arial" pitchFamily="34" charset="0"/>
              </a:rPr>
              <a:t>Потребление </a:t>
            </a:r>
            <a:r>
              <a:rPr lang="ru-RU" sz="2200" b="1" i="1" dirty="0">
                <a:latin typeface="Arial" pitchFamily="34" charset="0"/>
                <a:cs typeface="Arial" pitchFamily="34" charset="0"/>
              </a:rPr>
              <a:t>наркотических средств</a:t>
            </a:r>
            <a:r>
              <a:rPr lang="ru-RU" sz="2200" dirty="0">
                <a:latin typeface="Arial" pitchFamily="34" charset="0"/>
                <a:cs typeface="Arial" pitchFamily="34" charset="0"/>
              </a:rPr>
              <a:t> в принципе аналогично потреблению алкоголя и табака: все эти вещества относят к «вредным благам», поскольку они дают потребителю субъективное ощущение удовольствия, но, в то же время, наносят его организму вред. </a:t>
            </a:r>
          </a:p>
        </p:txBody>
      </p:sp>
      <p:sp>
        <p:nvSpPr>
          <p:cNvPr id="5" name="Содержимое 4"/>
          <p:cNvSpPr>
            <a:spLocks noGrp="1"/>
          </p:cNvSpPr>
          <p:nvPr>
            <p:ph sz="half" idx="2"/>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ctr">
              <a:buNone/>
            </a:pPr>
            <a:endParaRPr lang="ru-RU" b="1" i="1" dirty="0" smtClean="0"/>
          </a:p>
          <a:p>
            <a:pPr algn="ctr">
              <a:buNone/>
            </a:pPr>
            <a:r>
              <a:rPr lang="ru-RU" sz="3300" b="1" i="1" dirty="0" err="1" smtClean="0">
                <a:latin typeface="Arial" pitchFamily="34" charset="0"/>
                <a:cs typeface="Arial" pitchFamily="34" charset="0"/>
              </a:rPr>
              <a:t>Наркопотребление</a:t>
            </a:r>
            <a:r>
              <a:rPr lang="ru-RU" sz="3300" dirty="0" smtClean="0">
                <a:latin typeface="Arial" pitchFamily="34" charset="0"/>
                <a:cs typeface="Arial" pitchFamily="34" charset="0"/>
              </a:rPr>
              <a:t> </a:t>
            </a:r>
            <a:r>
              <a:rPr lang="ru-RU" sz="3300" dirty="0">
                <a:latin typeface="Arial" pitchFamily="34" charset="0"/>
                <a:cs typeface="Arial" pitchFamily="34" charset="0"/>
              </a:rPr>
              <a:t>может происходить не только «ради наслаждения», но быть рекомендованным врачом в качестве лекарственного средства (как болеутоляющее, снотворное, </a:t>
            </a:r>
            <a:r>
              <a:rPr lang="ru-RU" sz="3300" dirty="0" err="1">
                <a:latin typeface="Arial" pitchFamily="34" charset="0"/>
                <a:cs typeface="Arial" pitchFamily="34" charset="0"/>
              </a:rPr>
              <a:t>психостимулятор</a:t>
            </a:r>
            <a:r>
              <a:rPr lang="ru-RU" sz="3300" dirty="0">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strips(downLeft)">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strips(down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strips(downLeft)">
                                      <p:cBhvr>
                                        <p:cTn id="22" dur="500"/>
                                        <p:tgtEl>
                                          <p:spTgt spid="5">
                                            <p:bg/>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strips(downLeft)">
                                      <p:cBhvr>
                                        <p:cTn id="2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42844" y="274638"/>
            <a:ext cx="8786874" cy="129697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2700" dirty="0" smtClean="0">
                <a:latin typeface="Arial" pitchFamily="34" charset="0"/>
                <a:cs typeface="Arial" pitchFamily="34" charset="0"/>
              </a:rPr>
              <a:t/>
            </a:r>
            <a:br>
              <a:rPr lang="ru-RU" sz="2700" dirty="0" smtClean="0">
                <a:latin typeface="Arial" pitchFamily="34" charset="0"/>
                <a:cs typeface="Arial" pitchFamily="34" charset="0"/>
              </a:rPr>
            </a:br>
            <a:r>
              <a:rPr lang="ru-RU" sz="2700" dirty="0" smtClean="0">
                <a:latin typeface="Arial" pitchFamily="34" charset="0"/>
                <a:cs typeface="Arial" pitchFamily="34" charset="0"/>
              </a:rPr>
              <a:t>Состояние</a:t>
            </a:r>
            <a:r>
              <a:rPr lang="ru-RU" sz="2700" dirty="0">
                <a:latin typeface="Arial" pitchFamily="34" charset="0"/>
                <a:cs typeface="Arial" pitchFamily="34" charset="0"/>
              </a:rPr>
              <a:t>, при котором человек испытывает потребность в регулярном приеме наркотиков, называют </a:t>
            </a:r>
            <a:r>
              <a:rPr lang="ru-RU" sz="2700" b="1" i="1" dirty="0">
                <a:latin typeface="Arial" pitchFamily="34" charset="0"/>
                <a:cs typeface="Arial" pitchFamily="34" charset="0"/>
              </a:rPr>
              <a:t>наркоманией.</a:t>
            </a:r>
            <a:r>
              <a:rPr lang="ru-RU" dirty="0"/>
              <a:t/>
            </a:r>
            <a:br>
              <a:rPr lang="ru-RU" dirty="0"/>
            </a:br>
            <a:endParaRPr lang="ru-RU" dirty="0"/>
          </a:p>
        </p:txBody>
      </p:sp>
      <p:sp>
        <p:nvSpPr>
          <p:cNvPr id="6" name="Содержимое 5"/>
          <p:cNvSpPr>
            <a:spLocks noGrp="1"/>
          </p:cNvSpPr>
          <p:nvPr>
            <p:ph idx="1"/>
          </p:nvPr>
        </p:nvSpPr>
        <p:spPr>
          <a:xfrm>
            <a:off x="142844" y="1714488"/>
            <a:ext cx="8786874" cy="4972072"/>
          </a:xfrm>
        </p:spPr>
        <p:style>
          <a:lnRef idx="1">
            <a:schemeClr val="dk1"/>
          </a:lnRef>
          <a:fillRef idx="2">
            <a:schemeClr val="dk1"/>
          </a:fillRef>
          <a:effectRef idx="1">
            <a:schemeClr val="dk1"/>
          </a:effectRef>
          <a:fontRef idx="minor">
            <a:schemeClr val="dk1"/>
          </a:fontRef>
        </p:style>
        <p:txBody>
          <a:bodyPr>
            <a:normAutofit fontScale="62500" lnSpcReduction="20000"/>
          </a:bodyPr>
          <a:lstStyle/>
          <a:p>
            <a:pPr>
              <a:buNone/>
            </a:pPr>
            <a:r>
              <a:rPr lang="ru-RU" sz="2800" b="1" i="1" dirty="0" smtClean="0"/>
              <a:t>               </a:t>
            </a:r>
            <a:r>
              <a:rPr lang="ru-RU" sz="4600" b="1" i="1" dirty="0" smtClean="0">
                <a:latin typeface="Arial" pitchFamily="34" charset="0"/>
                <a:cs typeface="Arial" pitchFamily="34" charset="0"/>
              </a:rPr>
              <a:t>Сущность </a:t>
            </a:r>
            <a:r>
              <a:rPr lang="ru-RU" sz="4600" b="1" i="1" dirty="0">
                <a:latin typeface="Arial" pitchFamily="34" charset="0"/>
                <a:cs typeface="Arial" pitchFamily="34" charset="0"/>
              </a:rPr>
              <a:t>наркомании состоит в</a:t>
            </a:r>
            <a:r>
              <a:rPr lang="ru-RU" sz="4600" b="1" i="1" dirty="0" smtClean="0">
                <a:latin typeface="Arial" pitchFamily="34" charset="0"/>
                <a:cs typeface="Arial" pitchFamily="34" charset="0"/>
              </a:rPr>
              <a:t>:</a:t>
            </a:r>
            <a:r>
              <a:rPr lang="ru-RU" sz="4600" b="1" i="1" dirty="0">
                <a:latin typeface="Arial" pitchFamily="34" charset="0"/>
                <a:cs typeface="Arial" pitchFamily="34" charset="0"/>
              </a:rPr>
              <a:t/>
            </a:r>
            <a:br>
              <a:rPr lang="ru-RU" sz="4600" b="1" i="1" dirty="0">
                <a:latin typeface="Arial" pitchFamily="34" charset="0"/>
                <a:cs typeface="Arial" pitchFamily="34" charset="0"/>
              </a:rPr>
            </a:br>
            <a:r>
              <a:rPr lang="ru-RU" sz="4600" dirty="0">
                <a:latin typeface="Arial" pitchFamily="34" charset="0"/>
                <a:cs typeface="Arial" pitchFamily="34" charset="0"/>
              </a:rPr>
              <a:t>• в непреодолимом влечении к приему наркотика;</a:t>
            </a:r>
            <a:br>
              <a:rPr lang="ru-RU" sz="4600" dirty="0">
                <a:latin typeface="Arial" pitchFamily="34" charset="0"/>
                <a:cs typeface="Arial" pitchFamily="34" charset="0"/>
              </a:rPr>
            </a:br>
            <a:r>
              <a:rPr lang="ru-RU" sz="4600" dirty="0">
                <a:latin typeface="Arial" pitchFamily="34" charset="0"/>
                <a:cs typeface="Arial" pitchFamily="34" charset="0"/>
              </a:rPr>
              <a:t>• в постепенном повышение употребляемых доз;</a:t>
            </a:r>
            <a:br>
              <a:rPr lang="ru-RU" sz="4600" dirty="0">
                <a:latin typeface="Arial" pitchFamily="34" charset="0"/>
                <a:cs typeface="Arial" pitchFamily="34" charset="0"/>
              </a:rPr>
            </a:br>
            <a:r>
              <a:rPr lang="ru-RU" sz="4600" dirty="0">
                <a:latin typeface="Arial" pitchFamily="34" charset="0"/>
                <a:cs typeface="Arial" pitchFamily="34" charset="0"/>
              </a:rPr>
              <a:t>• в формировании абстинентного синдрома</a:t>
            </a:r>
            <a:r>
              <a:rPr lang="ru-RU" sz="4600" i="1" u="sng" dirty="0">
                <a:latin typeface="Arial" pitchFamily="34" charset="0"/>
                <a:cs typeface="Arial" pitchFamily="34" charset="0"/>
              </a:rPr>
              <a:t> (</a:t>
            </a:r>
            <a:r>
              <a:rPr lang="ru-RU" sz="4600" dirty="0">
                <a:latin typeface="Arial" pitchFamily="34" charset="0"/>
                <a:cs typeface="Arial" pitchFamily="34" charset="0"/>
              </a:rPr>
              <a:t>АБСТИНЕНТНЫЙ СИНДРОМ, болезненное состояние, развивающееся у наркоманов при прекращении приема наркотика (алкоголя у больных алкоголизмом — т. н. синдром похмелья));</a:t>
            </a:r>
            <a:br>
              <a:rPr lang="ru-RU" sz="4600" dirty="0">
                <a:latin typeface="Arial" pitchFamily="34" charset="0"/>
                <a:cs typeface="Arial" pitchFamily="34" charset="0"/>
              </a:rPr>
            </a:br>
            <a:r>
              <a:rPr lang="ru-RU" sz="4600" dirty="0">
                <a:latin typeface="Arial" pitchFamily="34" charset="0"/>
                <a:cs typeface="Arial" pitchFamily="34" charset="0"/>
              </a:rPr>
              <a:t>• в появлении психологической и физической зависимости.</a:t>
            </a:r>
            <a:r>
              <a:rPr lang="ru-RU" sz="2800" dirty="0"/>
              <a:t/>
            </a:r>
            <a:br>
              <a:rPr lang="ru-RU" sz="2800" dirty="0"/>
            </a:br>
            <a:endParaRPr lang="ru-RU" sz="2800" dirty="0"/>
          </a:p>
          <a:p>
            <a:pPr>
              <a:buNone/>
            </a:pP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fade">
                                      <p:cBhvr>
                                        <p:cTn id="12" dur="5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868346"/>
          </a:xfrm>
        </p:spPr>
        <p:txBody>
          <a:bodyPr>
            <a:normAutofit fontScale="90000"/>
            <a:scene3d>
              <a:camera prst="orthographicFront"/>
              <a:lightRig rig="threePt" dir="t"/>
            </a:scene3d>
            <a:sp3d extrusionH="57150">
              <a:bevelT w="38100" h="38100"/>
            </a:sp3d>
          </a:bodyPr>
          <a:lstStyle/>
          <a:p>
            <a:r>
              <a:rPr lang="ru-RU" sz="2800" b="1" spc="50" dirty="0" smtClean="0">
                <a:ln w="13500">
                  <a:solidFill>
                    <a:schemeClr val="accent1">
                      <a:shade val="2500"/>
                      <a:alpha val="6500"/>
                    </a:schemeClr>
                  </a:solidFill>
                  <a:prstDash val="solid"/>
                </a:ln>
                <a:solidFill>
                  <a:schemeClr val="tx2">
                    <a:lumMod val="50000"/>
                  </a:schemeClr>
                </a:solidFill>
                <a:effectLst>
                  <a:innerShdw blurRad="50900" dist="38500" dir="13500000">
                    <a:srgbClr val="000000">
                      <a:alpha val="60000"/>
                    </a:srgbClr>
                  </a:innerShdw>
                </a:effectLst>
                <a:latin typeface="Arial" pitchFamily="34" charset="0"/>
                <a:cs typeface="Arial" pitchFamily="34" charset="0"/>
              </a:rPr>
              <a:t>Употребляя наркотики, человек попадает в зависимость</a:t>
            </a:r>
            <a:endParaRPr lang="ru-RU" sz="2800" b="1" spc="50" dirty="0">
              <a:ln w="13500">
                <a:solidFill>
                  <a:schemeClr val="accent1">
                    <a:shade val="2500"/>
                    <a:alpha val="6500"/>
                  </a:schemeClr>
                </a:solidFill>
                <a:prstDash val="solid"/>
              </a:ln>
              <a:solidFill>
                <a:schemeClr val="tx2">
                  <a:lumMod val="50000"/>
                </a:schemeClr>
              </a:solidFill>
              <a:effectLst>
                <a:innerShdw blurRad="50900" dist="38500" dir="13500000">
                  <a:srgbClr val="000000">
                    <a:alpha val="60000"/>
                  </a:srgbClr>
                </a:innerShdw>
              </a:effectLst>
              <a:latin typeface="Arial" pitchFamily="34" charset="0"/>
              <a:cs typeface="Arial" pitchFamily="34" charset="0"/>
            </a:endParaRPr>
          </a:p>
        </p:txBody>
      </p:sp>
      <p:sp>
        <p:nvSpPr>
          <p:cNvPr id="5" name="Текст 4"/>
          <p:cNvSpPr>
            <a:spLocks noGrp="1"/>
          </p:cNvSpPr>
          <p:nvPr>
            <p:ph type="body" idx="1"/>
          </p:nvPr>
        </p:nvSpPr>
        <p:spPr/>
        <p:txBody>
          <a:bodyPr/>
          <a:lstStyle/>
          <a:p>
            <a:pPr algn="ctr"/>
            <a:r>
              <a:rPr lang="ru-RU" dirty="0" smtClean="0"/>
              <a:t>психическую</a:t>
            </a:r>
            <a:endParaRPr lang="ru-RU" dirty="0"/>
          </a:p>
        </p:txBody>
      </p:sp>
      <p:sp>
        <p:nvSpPr>
          <p:cNvPr id="6" name="Содержимое 5"/>
          <p:cNvSpPr>
            <a:spLocks noGrp="1"/>
          </p:cNvSpPr>
          <p:nvPr>
            <p:ph sz="half" idx="2"/>
          </p:nvPr>
        </p:nvSpPr>
        <p:spPr>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a:buNone/>
            </a:pPr>
            <a:r>
              <a:rPr lang="ru-RU" sz="1600" dirty="0" smtClean="0">
                <a:latin typeface="Arial" pitchFamily="34" charset="0"/>
                <a:cs typeface="Arial" pitchFamily="34" charset="0"/>
              </a:rPr>
              <a:t>                         </a:t>
            </a:r>
          </a:p>
          <a:p>
            <a:pPr>
              <a:buNone/>
            </a:pPr>
            <a:endParaRPr lang="ru-RU" sz="1600" dirty="0">
              <a:latin typeface="Arial" pitchFamily="34" charset="0"/>
              <a:cs typeface="Arial" pitchFamily="34" charset="0"/>
            </a:endParaRPr>
          </a:p>
          <a:p>
            <a:pPr>
              <a:buNone/>
            </a:pPr>
            <a:r>
              <a:rPr lang="ru-RU" sz="3400" dirty="0" smtClean="0">
                <a:latin typeface="Arial" pitchFamily="34" charset="0"/>
                <a:cs typeface="Arial" pitchFamily="34" charset="0"/>
              </a:rPr>
              <a:t>       Наркотик проникает в организм человека и   в  головном   мозге   возникают   негативные изменения. Начинающий принимать наркотик постепенно, но очень быстро становится его рабом, которому постоянно и сильно хочется находиться в состоянии одурманивания, вызываемом наркотиком.</a:t>
            </a:r>
          </a:p>
          <a:p>
            <a:pPr>
              <a:buNone/>
            </a:pPr>
            <a:r>
              <a:rPr lang="ru-RU" sz="3400" dirty="0">
                <a:latin typeface="Arial" pitchFamily="34" charset="0"/>
                <a:cs typeface="Arial" pitchFamily="34" charset="0"/>
              </a:rPr>
              <a:t> </a:t>
            </a:r>
            <a:r>
              <a:rPr lang="ru-RU" sz="3400" dirty="0" smtClean="0">
                <a:latin typeface="Arial" pitchFamily="34" charset="0"/>
                <a:cs typeface="Arial" pitchFamily="34" charset="0"/>
              </a:rPr>
              <a:t>      Эффект наркотика в центральной нервной системе делает индивида совсем другим, чем раньше. Его уже не интересует то, что интересовало раньше, он уже не имеет прежних привязанностей. По существу, это уже не свободный человек, а раб ничтожного и безобидного с виду порошка или жидкости. Не помогают здесь ни физическая сила, ни здоровье: </a:t>
            </a:r>
            <a:r>
              <a:rPr lang="ru-RU" sz="3400" b="1" dirty="0" smtClean="0">
                <a:latin typeface="Arial" pitchFamily="34" charset="0"/>
                <a:cs typeface="Arial" pitchFamily="34" charset="0"/>
              </a:rPr>
              <a:t>наркотическое зло поселяется в мозгу и изнутри управляет действиями </a:t>
            </a:r>
            <a:r>
              <a:rPr lang="ru-RU" sz="4000" b="1" dirty="0" smtClean="0">
                <a:latin typeface="Arial" pitchFamily="34" charset="0"/>
                <a:cs typeface="Arial" pitchFamily="34" charset="0"/>
              </a:rPr>
              <a:t>та</a:t>
            </a:r>
            <a:r>
              <a:rPr lang="ru-RU" sz="4000" b="1" dirty="0" smtClean="0"/>
              <a:t>кого человека. </a:t>
            </a:r>
            <a:endParaRPr lang="ru-RU" sz="4000" dirty="0">
              <a:latin typeface="Arial" pitchFamily="34" charset="0"/>
              <a:cs typeface="Arial" pitchFamily="34" charset="0"/>
            </a:endParaRPr>
          </a:p>
        </p:txBody>
      </p:sp>
      <p:sp>
        <p:nvSpPr>
          <p:cNvPr id="7" name="Текст 6"/>
          <p:cNvSpPr>
            <a:spLocks noGrp="1"/>
          </p:cNvSpPr>
          <p:nvPr>
            <p:ph type="body" sz="quarter" idx="3"/>
          </p:nvPr>
        </p:nvSpPr>
        <p:spPr/>
        <p:txBody>
          <a:bodyPr/>
          <a:lstStyle/>
          <a:p>
            <a:pPr algn="ctr"/>
            <a:r>
              <a:rPr lang="ru-RU" dirty="0" smtClean="0"/>
              <a:t>физическую</a:t>
            </a:r>
            <a:endParaRPr lang="ru-RU" dirty="0"/>
          </a:p>
        </p:txBody>
      </p:sp>
      <p:sp>
        <p:nvSpPr>
          <p:cNvPr id="8" name="Содержимое 7"/>
          <p:cNvSpPr>
            <a:spLocks noGrp="1"/>
          </p:cNvSpPr>
          <p:nvPr>
            <p:ph sz="quarter" idx="4"/>
          </p:nvPr>
        </p:nvSpPr>
        <p:spPr>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None/>
            </a:pPr>
            <a:r>
              <a:rPr lang="ru-RU" sz="1400" dirty="0" smtClean="0">
                <a:latin typeface="Arial" pitchFamily="34" charset="0"/>
                <a:cs typeface="Arial" pitchFamily="34" charset="0"/>
              </a:rPr>
              <a:t>      </a:t>
            </a:r>
          </a:p>
          <a:p>
            <a:pPr>
              <a:buNone/>
            </a:pPr>
            <a:r>
              <a:rPr lang="ru-RU" sz="1400" dirty="0">
                <a:latin typeface="Arial" pitchFamily="34" charset="0"/>
                <a:cs typeface="Arial" pitchFamily="34" charset="0"/>
              </a:rPr>
              <a:t> </a:t>
            </a:r>
            <a:r>
              <a:rPr lang="ru-RU" sz="1400" dirty="0" smtClean="0">
                <a:latin typeface="Arial" pitchFamily="34" charset="0"/>
                <a:cs typeface="Arial" pitchFamily="34" charset="0"/>
              </a:rPr>
              <a:t>      </a:t>
            </a:r>
            <a:r>
              <a:rPr lang="ru-RU" sz="1600" dirty="0" smtClean="0">
                <a:latin typeface="Arial" pitchFamily="34" charset="0"/>
                <a:cs typeface="Arial" pitchFamily="34" charset="0"/>
              </a:rPr>
              <a:t>Физическая </a:t>
            </a:r>
            <a:r>
              <a:rPr lang="ru-RU" sz="1600" dirty="0">
                <a:latin typeface="Arial" pitchFamily="34" charset="0"/>
                <a:cs typeface="Arial" pitchFamily="34" charset="0"/>
              </a:rPr>
              <a:t>зависимость от наркотика - это физиологическая потребность организма в очередной дозе наркотического вещества. </a:t>
            </a:r>
            <a:endParaRPr lang="ru-RU" sz="1600" b="1" dirty="0" smtClean="0">
              <a:latin typeface="Arial" pitchFamily="34" charset="0"/>
              <a:cs typeface="Arial" pitchFamily="34" charset="0"/>
            </a:endParaRPr>
          </a:p>
          <a:p>
            <a:pPr>
              <a:buNone/>
            </a:pPr>
            <a:r>
              <a:rPr lang="ru-RU" sz="1600" dirty="0" smtClean="0">
                <a:latin typeface="Arial" pitchFamily="34" charset="0"/>
                <a:cs typeface="Arial" pitchFamily="34" charset="0"/>
              </a:rPr>
              <a:t>       Физическая </a:t>
            </a:r>
            <a:r>
              <a:rPr lang="ru-RU" sz="1600" dirty="0">
                <a:latin typeface="Arial" pitchFamily="34" charset="0"/>
                <a:cs typeface="Arial" pitchFamily="34" charset="0"/>
              </a:rPr>
              <a:t>зависимость развивается в результате того, что организм настраивается на прием наркотиков и включает их в свои биохимические процессы. В результате этого, наркотики, каждый по-своему, начинают выполнять функции, которые раньше обеспечивались самим организмом. Поэтому, во время отказа от употребления наркоман испытывает жуткие боли, т. к. обманутый организм этой болью показывает, как ему его якобы не хватает наркотика</a:t>
            </a:r>
            <a:r>
              <a:rPr lang="ru-RU" sz="1400" dirty="0">
                <a:latin typeface="Arial" pitchFamily="34" charset="0"/>
                <a:cs typeface="Arial" pitchFamily="34" charset="0"/>
              </a:rPr>
              <a:t>.</a:t>
            </a:r>
          </a:p>
          <a:p>
            <a:pPr>
              <a:buNone/>
            </a:pPr>
            <a:endParaRPr lang="ru-RU" sz="1400" dirty="0">
              <a:latin typeface="Arial" pitchFamily="34" charset="0"/>
              <a:cs typeface="Arial" pitchFamily="34" charset="0"/>
            </a:endParaRPr>
          </a:p>
          <a:p>
            <a:pPr>
              <a:buNone/>
            </a:pPr>
            <a:endParaRPr lang="ru-RU" sz="1400" dirty="0">
              <a:latin typeface="Arial" pitchFamily="34" charset="0"/>
              <a:cs typeface="Arial" pitchFamily="34" charset="0"/>
            </a:endParaRPr>
          </a:p>
        </p:txBody>
      </p:sp>
      <p:sp>
        <p:nvSpPr>
          <p:cNvPr id="10" name="Стрелка вниз 9"/>
          <p:cNvSpPr/>
          <p:nvPr/>
        </p:nvSpPr>
        <p:spPr>
          <a:xfrm>
            <a:off x="2285984" y="1214422"/>
            <a:ext cx="28575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6500826" y="1214422"/>
            <a:ext cx="28575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bg/>
                                          </p:spTgt>
                                        </p:tgtEl>
                                        <p:attrNameLst>
                                          <p:attrName>style.visibility</p:attrName>
                                        </p:attrNameLst>
                                      </p:cBhvr>
                                      <p:to>
                                        <p:strVal val="visible"/>
                                      </p:to>
                                    </p:set>
                                    <p:animEffect transition="in" filter="fade">
                                      <p:cBhvr>
                                        <p:cTn id="22" dur="500"/>
                                        <p:tgtEl>
                                          <p:spTgt spid="6">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bg/>
                                          </p:spTgt>
                                        </p:tgtEl>
                                        <p:attrNameLst>
                                          <p:attrName>style.visibility</p:attrName>
                                        </p:attrNameLst>
                                      </p:cBhvr>
                                      <p:to>
                                        <p:strVal val="visible"/>
                                      </p:to>
                                    </p:set>
                                    <p:animEffect transition="in" filter="fade">
                                      <p:cBhvr>
                                        <p:cTn id="52" dur="500"/>
                                        <p:tgtEl>
                                          <p:spTgt spid="8">
                                            <p:bg/>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xEl>
                                              <p:pRg st="0" end="0"/>
                                            </p:txEl>
                                          </p:spTgt>
                                        </p:tgtEl>
                                        <p:attrNameLst>
                                          <p:attrName>style.visibility</p:attrName>
                                        </p:attrNameLst>
                                      </p:cBhvr>
                                      <p:to>
                                        <p:strVal val="visible"/>
                                      </p:to>
                                    </p:set>
                                    <p:animEffect transition="in" filter="fade">
                                      <p:cBhvr>
                                        <p:cTn id="57" dur="500"/>
                                        <p:tgtEl>
                                          <p:spTgt spid="8">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8">
                                            <p:txEl>
                                              <p:pRg st="1" end="1"/>
                                            </p:txEl>
                                          </p:spTgt>
                                        </p:tgtEl>
                                        <p:attrNameLst>
                                          <p:attrName>style.visibility</p:attrName>
                                        </p:attrNameLst>
                                      </p:cBhvr>
                                      <p:to>
                                        <p:strVal val="visible"/>
                                      </p:to>
                                    </p:set>
                                    <p:animEffect transition="in" filter="fade">
                                      <p:cBhvr>
                                        <p:cTn id="62" dur="500"/>
                                        <p:tgtEl>
                                          <p:spTgt spid="8">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xEl>
                                              <p:pRg st="2" end="2"/>
                                            </p:txEl>
                                          </p:spTgt>
                                        </p:tgtEl>
                                        <p:attrNameLst>
                                          <p:attrName>style.visibility</p:attrName>
                                        </p:attrNameLst>
                                      </p:cBhvr>
                                      <p:to>
                                        <p:strVal val="visible"/>
                                      </p:to>
                                    </p:set>
                                    <p:animEffect transition="in" filter="fade">
                                      <p:cBhvr>
                                        <p:cTn id="6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animBg="1"/>
      <p:bldP spid="7" grpId="0" build="p"/>
      <p:bldP spid="8" grpId="0" build="p"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868346"/>
          </a:xfrm>
        </p:spPr>
        <p:txBody>
          <a:bodyPr>
            <a:noAutofit/>
            <a:scene3d>
              <a:camera prst="orthographicFront"/>
              <a:lightRig rig="threePt" dir="t"/>
            </a:scene3d>
            <a:sp3d extrusionH="57150">
              <a:bevelT w="38100" h="38100"/>
            </a:sp3d>
          </a:bodyPr>
          <a:lstStyle/>
          <a:p>
            <a:pPr lvl="1" algn="ctr" rtl="0">
              <a:spcBef>
                <a:spcPct val="0"/>
              </a:spcBef>
            </a:pPr>
            <a:r>
              <a:rPr lang="ru-RU" sz="28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rial" pitchFamily="34" charset="0"/>
                <a:cs typeface="Arial" pitchFamily="34" charset="0"/>
              </a:rPr>
              <a:t/>
            </a:r>
            <a:br>
              <a:rPr lang="ru-RU" sz="28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rial" pitchFamily="34" charset="0"/>
                <a:cs typeface="Arial" pitchFamily="34" charset="0"/>
              </a:rPr>
            </a:br>
            <a:r>
              <a:rPr lang="ru-RU" sz="2800" b="1" i="1" spc="50" dirty="0" smtClean="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rial" pitchFamily="34" charset="0"/>
                <a:cs typeface="Arial" pitchFamily="34" charset="0"/>
              </a:rPr>
              <a:t>Аспекты </a:t>
            </a:r>
            <a:r>
              <a:rPr lang="ru-RU" sz="28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rial" pitchFamily="34" charset="0"/>
                <a:cs typeface="Arial" pitchFamily="34" charset="0"/>
              </a:rPr>
              <a:t>влияния </a:t>
            </a:r>
            <a:r>
              <a:rPr lang="ru-RU" sz="2800" b="1" i="1" spc="50" dirty="0" err="1">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rial" pitchFamily="34" charset="0"/>
                <a:cs typeface="Arial" pitchFamily="34" charset="0"/>
              </a:rPr>
              <a:t>психоактивных</a:t>
            </a:r>
            <a:r>
              <a:rPr lang="ru-RU" sz="2800" b="1" i="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rial" pitchFamily="34" charset="0"/>
                <a:cs typeface="Arial" pitchFamily="34" charset="0"/>
              </a:rPr>
              <a:t> веществ на организм человека</a:t>
            </a:r>
            <a:r>
              <a:rPr lang="ru-RU" sz="2800" b="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rial" pitchFamily="34" charset="0"/>
                <a:cs typeface="Arial" pitchFamily="34" charset="0"/>
              </a:rPr>
              <a:t/>
            </a:r>
            <a:br>
              <a:rPr lang="ru-RU" sz="2800" b="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rial" pitchFamily="34" charset="0"/>
                <a:cs typeface="Arial" pitchFamily="34" charset="0"/>
              </a:rPr>
            </a:br>
            <a:endParaRPr lang="ru-RU" sz="2800" b="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Arial" pitchFamily="34" charset="0"/>
              <a:cs typeface="Arial" pitchFamily="34" charset="0"/>
            </a:endParaRPr>
          </a:p>
        </p:txBody>
      </p:sp>
      <p:sp>
        <p:nvSpPr>
          <p:cNvPr id="8" name="Содержимое 7"/>
          <p:cNvSpPr>
            <a:spLocks noGrp="1"/>
          </p:cNvSpPr>
          <p:nvPr>
            <p:ph idx="1"/>
          </p:nvPr>
        </p:nvSpPr>
        <p:spPr/>
        <p:txBody>
          <a:bodyPr>
            <a:normAutofit/>
          </a:bodyPr>
          <a:lstStyle/>
          <a:p>
            <a:pPr>
              <a:buFont typeface="Wingdings" pitchFamily="2" charset="2"/>
              <a:buChar char="q"/>
            </a:pPr>
            <a:r>
              <a:rPr lang="ru-RU" sz="2000" dirty="0">
                <a:latin typeface="Arial" pitchFamily="34" charset="0"/>
                <a:cs typeface="Arial" pitchFamily="34" charset="0"/>
              </a:rPr>
              <a:t>Во-первых, наркотики специфически влияют на определённые системы и структуры мозга, вызывая развитие синдрома зависимости</a:t>
            </a:r>
            <a:r>
              <a:rPr lang="ru-RU" sz="2000" dirty="0" smtClean="0">
                <a:latin typeface="Arial" pitchFamily="34" charset="0"/>
                <a:cs typeface="Arial" pitchFamily="34" charset="0"/>
              </a:rPr>
              <a:t>.</a:t>
            </a:r>
          </a:p>
          <a:p>
            <a:pPr>
              <a:buFont typeface="Wingdings" pitchFamily="2" charset="2"/>
              <a:buChar char="q"/>
            </a:pPr>
            <a:r>
              <a:rPr lang="ru-RU" sz="2000" dirty="0">
                <a:latin typeface="Arial" pitchFamily="34" charset="0"/>
                <a:cs typeface="Arial" pitchFamily="34" charset="0"/>
              </a:rPr>
              <a:t>Во-вторых, они оказывают токсическое воздействие практически на все внутренние органы и системы организма</a:t>
            </a:r>
            <a:r>
              <a:rPr lang="ru-RU" sz="2000" dirty="0" smtClean="0">
                <a:latin typeface="Arial" pitchFamily="34" charset="0"/>
                <a:cs typeface="Arial" pitchFamily="34" charset="0"/>
              </a:rPr>
              <a:t>.</a:t>
            </a:r>
          </a:p>
          <a:p>
            <a:pPr>
              <a:buFont typeface="Wingdings" pitchFamily="2" charset="2"/>
              <a:buChar char="q"/>
            </a:pPr>
            <a:r>
              <a:rPr lang="ru-RU" sz="2000" dirty="0" smtClean="0">
                <a:latin typeface="Arial" pitchFamily="34" charset="0"/>
                <a:cs typeface="Arial" pitchFamily="34" charset="0"/>
              </a:rPr>
              <a:t>В-третьих, </a:t>
            </a:r>
            <a:r>
              <a:rPr lang="ru-RU" sz="2000" dirty="0">
                <a:latin typeface="Arial" pitchFamily="34" charset="0"/>
                <a:cs typeface="Arial" pitchFamily="34" charset="0"/>
              </a:rPr>
              <a:t>влияние наркологической патологии родителей на </a:t>
            </a:r>
            <a:r>
              <a:rPr lang="ru-RU" sz="2000" dirty="0" smtClean="0">
                <a:latin typeface="Arial" pitchFamily="34" charset="0"/>
                <a:cs typeface="Arial" pitchFamily="34" charset="0"/>
              </a:rPr>
              <a:t>потомство.</a:t>
            </a:r>
          </a:p>
          <a:p>
            <a:pPr>
              <a:buNone/>
            </a:pPr>
            <a:endParaRPr lang="ru-RU" sz="2000" dirty="0">
              <a:latin typeface="Arial" pitchFamily="34" charset="0"/>
              <a:cs typeface="Arial" pitchFamily="34" charset="0"/>
            </a:endParaRPr>
          </a:p>
        </p:txBody>
      </p:sp>
      <p:pic>
        <p:nvPicPr>
          <p:cNvPr id="9" name="Picture 4" descr="drags_ul"/>
          <p:cNvPicPr>
            <a:picLocks noChangeAspect="1" noChangeArrowheads="1"/>
          </p:cNvPicPr>
          <p:nvPr/>
        </p:nvPicPr>
        <p:blipFill>
          <a:blip r:embed="rId2"/>
          <a:srcRect l="40234"/>
          <a:stretch>
            <a:fillRect/>
          </a:stretch>
        </p:blipFill>
        <p:spPr bwMode="auto">
          <a:xfrm>
            <a:off x="6143636" y="4143380"/>
            <a:ext cx="2214578" cy="2470289"/>
          </a:xfrm>
          <a:prstGeom prst="rect">
            <a:avLst/>
          </a:prstGeom>
          <a:noFill/>
        </p:spPr>
      </p:pic>
      <p:pic>
        <p:nvPicPr>
          <p:cNvPr id="10" name="Picture 5" descr="1143405535_03"/>
          <p:cNvPicPr>
            <a:picLocks noChangeAspect="1" noChangeArrowheads="1"/>
          </p:cNvPicPr>
          <p:nvPr/>
        </p:nvPicPr>
        <p:blipFill>
          <a:blip r:embed="rId3"/>
          <a:srcRect l="24885" t="9791" r="24857" b="17157"/>
          <a:stretch>
            <a:fillRect/>
          </a:stretch>
        </p:blipFill>
        <p:spPr bwMode="auto">
          <a:xfrm>
            <a:off x="571472" y="4143380"/>
            <a:ext cx="2214578" cy="2412406"/>
          </a:xfrm>
          <a:prstGeom prst="rect">
            <a:avLst/>
          </a:prstGeom>
          <a:noFill/>
        </p:spPr>
      </p:pic>
      <p:pic>
        <p:nvPicPr>
          <p:cNvPr id="13" name="Picture 4" descr="1143405535_05"/>
          <p:cNvPicPr>
            <a:picLocks noChangeAspect="1" noChangeArrowheads="1"/>
          </p:cNvPicPr>
          <p:nvPr/>
        </p:nvPicPr>
        <p:blipFill>
          <a:blip r:embed="rId4"/>
          <a:srcRect l="26351" r="16156" b="15366"/>
          <a:stretch>
            <a:fillRect/>
          </a:stretch>
        </p:blipFill>
        <p:spPr bwMode="auto">
          <a:xfrm>
            <a:off x="3214678" y="3929066"/>
            <a:ext cx="2428892" cy="237829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9" presetClass="entr" presetSubtype="0" accel="10000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9" presetClass="entr" presetSubtype="0" accel="10000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13"/>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13"/>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9" presetClass="entr" presetSubtype="0" accel="10000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297238"/>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r>
              <a:rPr lang="ru-RU" sz="5300" b="1" dirty="0" smtClean="0">
                <a:latin typeface="Arial" pitchFamily="34" charset="0"/>
                <a:cs typeface="Arial" pitchFamily="34" charset="0"/>
              </a:rPr>
              <a:t/>
            </a:r>
            <a:br>
              <a:rPr lang="ru-RU" sz="5300" b="1" dirty="0" smtClean="0">
                <a:latin typeface="Arial" pitchFamily="34" charset="0"/>
                <a:cs typeface="Arial" pitchFamily="34" charset="0"/>
              </a:rPr>
            </a:br>
            <a:r>
              <a:rPr lang="ru-RU" sz="5300" b="1" dirty="0" smtClean="0">
                <a:latin typeface="Arial" pitchFamily="34" charset="0"/>
                <a:cs typeface="Arial" pitchFamily="34" charset="0"/>
              </a:rPr>
              <a:t>Особенности </a:t>
            </a:r>
            <a:r>
              <a:rPr lang="ru-RU" sz="5300" b="1" dirty="0">
                <a:latin typeface="Arial" pitchFamily="34" charset="0"/>
                <a:cs typeface="Arial" pitchFamily="34" charset="0"/>
              </a:rPr>
              <a:t>влияния  различных видов наркотиков на человеческий </a:t>
            </a:r>
            <a:r>
              <a:rPr lang="ru-RU" sz="5300" b="1" dirty="0" smtClean="0">
                <a:latin typeface="Arial" pitchFamily="34" charset="0"/>
                <a:cs typeface="Arial" pitchFamily="34" charset="0"/>
              </a:rPr>
              <a:t>организм</a:t>
            </a:r>
            <a:r>
              <a:rPr lang="ru-RU" dirty="0"/>
              <a:t/>
            </a:r>
            <a:br>
              <a:rPr lang="ru-RU" dirty="0"/>
            </a:br>
            <a:endParaRPr lang="ru-RU" dirty="0"/>
          </a:p>
        </p:txBody>
      </p:sp>
      <p:pic>
        <p:nvPicPr>
          <p:cNvPr id="4" name="Picture 4" descr="1143405535_08"/>
          <p:cNvPicPr>
            <a:picLocks noGrp="1" noChangeAspect="1" noChangeArrowheads="1"/>
          </p:cNvPicPr>
          <p:nvPr>
            <p:ph idx="1"/>
          </p:nvPr>
        </p:nvPicPr>
        <p:blipFill>
          <a:blip r:embed="rId2"/>
          <a:srcRect l="6652" r="13525"/>
          <a:stretch>
            <a:fillRect/>
          </a:stretch>
        </p:blipFill>
        <p:spPr bwMode="auto">
          <a:xfrm>
            <a:off x="2786050" y="3714752"/>
            <a:ext cx="3429024" cy="2857521"/>
          </a:xfrm>
          <a:prstGeom prst="rect">
            <a:avLst/>
          </a:prstGeom>
          <a:noFill/>
        </p:spPr>
      </p:pic>
      <p:pic>
        <p:nvPicPr>
          <p:cNvPr id="5" name="Рисунок 4" descr="http://doctorsan.ru/img/1%20(54).jpg"/>
          <p:cNvPicPr/>
          <p:nvPr/>
        </p:nvPicPr>
        <p:blipFill>
          <a:blip r:embed="rId3"/>
          <a:srcRect/>
          <a:stretch>
            <a:fillRect/>
          </a:stretch>
        </p:blipFill>
        <p:spPr bwMode="auto">
          <a:xfrm>
            <a:off x="428596" y="3929066"/>
            <a:ext cx="1928826" cy="2500330"/>
          </a:xfrm>
          <a:prstGeom prst="rect">
            <a:avLst/>
          </a:prstGeom>
          <a:noFill/>
          <a:ln w="9525">
            <a:noFill/>
            <a:miter lim="800000"/>
            <a:headEnd/>
            <a:tailEnd/>
          </a:ln>
        </p:spPr>
      </p:pic>
      <p:pic>
        <p:nvPicPr>
          <p:cNvPr id="6" name="Рисунок 5" descr="Наркомания, Шокирующие фото">
            <a:hlinkClick r:id="rId4"/>
          </p:cNvPr>
          <p:cNvPicPr/>
          <p:nvPr/>
        </p:nvPicPr>
        <p:blipFill>
          <a:blip r:embed="rId5"/>
          <a:srcRect l="40000" t="2777" r="11666" b="2777"/>
          <a:stretch>
            <a:fillRect/>
          </a:stretch>
        </p:blipFill>
        <p:spPr bwMode="auto">
          <a:xfrm>
            <a:off x="6572264" y="3857628"/>
            <a:ext cx="2143140" cy="25717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http://www.pmed.ru/images/nar_marihuana.jpg"/>
          <p:cNvPicPr/>
          <p:nvPr/>
        </p:nvPicPr>
        <p:blipFill>
          <a:blip r:embed="rId2"/>
          <a:srcRect/>
          <a:stretch>
            <a:fillRect/>
          </a:stretch>
        </p:blipFill>
        <p:spPr bwMode="auto">
          <a:xfrm>
            <a:off x="428596" y="142852"/>
            <a:ext cx="914400" cy="1238250"/>
          </a:xfrm>
          <a:prstGeom prst="rect">
            <a:avLst/>
          </a:prstGeom>
          <a:noFill/>
          <a:ln w="9525">
            <a:noFill/>
            <a:miter lim="800000"/>
            <a:headEnd/>
            <a:tailEnd/>
          </a:ln>
        </p:spPr>
      </p:pic>
      <p:sp>
        <p:nvSpPr>
          <p:cNvPr id="6" name="Заголовок 5"/>
          <p:cNvSpPr>
            <a:spLocks noGrp="1"/>
          </p:cNvSpPr>
          <p:nvPr>
            <p:ph type="ctrTitle"/>
          </p:nvPr>
        </p:nvSpPr>
        <p:spPr>
          <a:xfrm>
            <a:off x="785786" y="285729"/>
            <a:ext cx="7772400" cy="1000131"/>
          </a:xfrm>
        </p:spPr>
        <p:txBody>
          <a:bodyPr>
            <a:normAutofit fontScale="90000"/>
          </a:bodyPr>
          <a:lstStyle/>
          <a:p>
            <a:pPr lvl="1" algn="ctr" rtl="0">
              <a:spcBef>
                <a:spcPct val="0"/>
              </a:spcBef>
            </a:pPr>
            <a:r>
              <a:rPr lang="ru-RU" sz="2400" b="1" dirty="0" smtClean="0">
                <a:latin typeface="Arial" pitchFamily="34" charset="0"/>
                <a:cs typeface="Arial" pitchFamily="34" charset="0"/>
              </a:rPr>
              <a:t/>
            </a:r>
            <a:br>
              <a:rPr lang="ru-RU" sz="2400" b="1" dirty="0" smtClean="0">
                <a:latin typeface="Arial" pitchFamily="34" charset="0"/>
                <a:cs typeface="Arial" pitchFamily="34" charset="0"/>
              </a:rPr>
            </a:br>
            <a:r>
              <a:rPr lang="ru-RU" sz="2400" b="1" dirty="0" smtClean="0">
                <a:latin typeface="Arial" pitchFamily="34" charset="0"/>
                <a:cs typeface="Arial" pitchFamily="34" charset="0"/>
              </a:rPr>
              <a:t>    Последствия </a:t>
            </a:r>
            <a:r>
              <a:rPr lang="ru-RU" sz="2400" b="1" dirty="0">
                <a:latin typeface="Arial" pitchFamily="34" charset="0"/>
                <a:cs typeface="Arial" pitchFamily="34" charset="0"/>
              </a:rPr>
              <a:t>употребления конопли  для организма человека</a:t>
            </a:r>
            <a:r>
              <a:rPr lang="ru-RU" sz="2400" dirty="0">
                <a:latin typeface="Arial" pitchFamily="34" charset="0"/>
                <a:cs typeface="Arial" pitchFamily="34" charset="0"/>
              </a:rPr>
              <a:t/>
            </a:r>
            <a:br>
              <a:rPr lang="ru-RU" sz="2400" dirty="0">
                <a:latin typeface="Arial" pitchFamily="34" charset="0"/>
                <a:cs typeface="Arial" pitchFamily="34" charset="0"/>
              </a:rPr>
            </a:br>
            <a:endParaRPr lang="ru-RU" sz="2400" dirty="0">
              <a:latin typeface="Arial" pitchFamily="34" charset="0"/>
              <a:cs typeface="Arial" pitchFamily="34" charset="0"/>
            </a:endParaRPr>
          </a:p>
        </p:txBody>
      </p:sp>
      <p:sp>
        <p:nvSpPr>
          <p:cNvPr id="7" name="Подзаголовок 6"/>
          <p:cNvSpPr>
            <a:spLocks noGrp="1"/>
          </p:cNvSpPr>
          <p:nvPr>
            <p:ph type="subTitle" idx="1"/>
          </p:nvPr>
        </p:nvSpPr>
        <p:spPr>
          <a:xfrm>
            <a:off x="357158" y="1571612"/>
            <a:ext cx="8429684" cy="5072098"/>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ru-RU" sz="1800" b="1" i="1" dirty="0">
                <a:solidFill>
                  <a:schemeClr val="tx1"/>
                </a:solidFill>
                <a:latin typeface="Arial" pitchFamily="34" charset="0"/>
                <a:cs typeface="Arial" pitchFamily="34" charset="0"/>
              </a:rPr>
              <a:t>Система организма</a:t>
            </a:r>
            <a:endParaRPr lang="ru-RU" sz="1800" i="1" dirty="0">
              <a:solidFill>
                <a:schemeClr val="tx1"/>
              </a:solidFill>
              <a:latin typeface="Arial" pitchFamily="34" charset="0"/>
              <a:cs typeface="Arial" pitchFamily="34" charset="0"/>
            </a:endParaRPr>
          </a:p>
          <a:p>
            <a:r>
              <a:rPr lang="ru-RU" sz="1800" b="1" dirty="0">
                <a:solidFill>
                  <a:schemeClr val="tx1"/>
                </a:solidFill>
                <a:latin typeface="Arial" pitchFamily="34" charset="0"/>
                <a:cs typeface="Arial" pitchFamily="34" charset="0"/>
              </a:rPr>
              <a:t>Осложнения</a:t>
            </a:r>
            <a:endParaRPr lang="ru-RU" sz="1800" dirty="0">
              <a:solidFill>
                <a:schemeClr val="tx1"/>
              </a:solidFill>
              <a:latin typeface="Arial" pitchFamily="34" charset="0"/>
              <a:cs typeface="Arial" pitchFamily="34" charset="0"/>
            </a:endParaRPr>
          </a:p>
          <a:p>
            <a:r>
              <a:rPr lang="ru-RU" sz="1800" i="1" dirty="0">
                <a:solidFill>
                  <a:schemeClr val="tx1"/>
                </a:solidFill>
                <a:latin typeface="Arial" pitchFamily="34" charset="0"/>
                <a:cs typeface="Arial" pitchFamily="34" charset="0"/>
              </a:rPr>
              <a:t>Общее воздействие</a:t>
            </a:r>
          </a:p>
          <a:p>
            <a:r>
              <a:rPr lang="ru-RU" sz="1800" dirty="0">
                <a:solidFill>
                  <a:schemeClr val="tx1"/>
                </a:solidFill>
                <a:latin typeface="Arial" pitchFamily="34" charset="0"/>
                <a:cs typeface="Arial" pitchFamily="34" charset="0"/>
              </a:rPr>
              <a:t>Хроническая сонливость. Хроническая тошнота и рвота. Головные боли. Раздражительность.</a:t>
            </a:r>
          </a:p>
          <a:p>
            <a:r>
              <a:rPr lang="ru-RU" sz="1800" i="1" dirty="0">
                <a:solidFill>
                  <a:schemeClr val="tx1"/>
                </a:solidFill>
                <a:latin typeface="Arial" pitchFamily="34" charset="0"/>
                <a:cs typeface="Arial" pitchFamily="34" charset="0"/>
              </a:rPr>
              <a:t>Дыхательная</a:t>
            </a:r>
          </a:p>
          <a:p>
            <a:r>
              <a:rPr lang="ru-RU" sz="1800" dirty="0">
                <a:solidFill>
                  <a:schemeClr val="tx1"/>
                </a:solidFill>
                <a:latin typeface="Arial" pitchFamily="34" charset="0"/>
                <a:cs typeface="Arial" pitchFamily="34" charset="0"/>
              </a:rPr>
              <a:t>Сухой кашель. Заложенность носа. Утяжеление течения астмы. Частые инфекции дыхательных путей. Хронический бронхит. Рак легких.</a:t>
            </a:r>
          </a:p>
          <a:p>
            <a:r>
              <a:rPr lang="ru-RU" sz="1800" i="1" dirty="0">
                <a:solidFill>
                  <a:schemeClr val="tx1"/>
                </a:solidFill>
                <a:latin typeface="Arial" pitchFamily="34" charset="0"/>
                <a:cs typeface="Arial" pitchFamily="34" charset="0"/>
              </a:rPr>
              <a:t>Нервная</a:t>
            </a:r>
          </a:p>
          <a:p>
            <a:r>
              <a:rPr lang="ru-RU" sz="1800" dirty="0">
                <a:solidFill>
                  <a:schemeClr val="tx1"/>
                </a:solidFill>
                <a:latin typeface="Arial" pitchFamily="34" charset="0"/>
                <a:cs typeface="Arial" pitchFamily="34" charset="0"/>
              </a:rPr>
              <a:t>Нарушение мышечной координации. Увеличение времени реакции. Нарушение глубины зрения. Повреждение головного мозга.</a:t>
            </a:r>
          </a:p>
          <a:p>
            <a:r>
              <a:rPr lang="ru-RU" sz="1800" i="1" dirty="0">
                <a:solidFill>
                  <a:schemeClr val="tx1"/>
                </a:solidFill>
                <a:latin typeface="Arial" pitchFamily="34" charset="0"/>
                <a:cs typeface="Arial" pitchFamily="34" charset="0"/>
              </a:rPr>
              <a:t>Репродуктивная</a:t>
            </a:r>
          </a:p>
          <a:p>
            <a:r>
              <a:rPr lang="ru-RU" sz="1800" dirty="0">
                <a:solidFill>
                  <a:schemeClr val="tx1"/>
                </a:solidFill>
                <a:latin typeface="Arial" pitchFamily="34" charset="0"/>
                <a:cs typeface="Arial" pitchFamily="34" charset="0"/>
              </a:rPr>
              <a:t>Бесплодие. Нарушение развития плода. Импотенция.</a:t>
            </a:r>
          </a:p>
          <a:p>
            <a:r>
              <a:rPr lang="ru-RU" sz="1800" i="1" dirty="0">
                <a:solidFill>
                  <a:schemeClr val="tx1"/>
                </a:solidFill>
                <a:latin typeface="Arial" pitchFamily="34" charset="0"/>
                <a:cs typeface="Arial" pitchFamily="34" charset="0"/>
              </a:rPr>
              <a:t>Психические функции</a:t>
            </a:r>
          </a:p>
          <a:p>
            <a:r>
              <a:rPr lang="ru-RU" sz="1800" dirty="0">
                <a:solidFill>
                  <a:schemeClr val="tx1"/>
                </a:solidFill>
                <a:latin typeface="Arial" pitchFamily="34" charset="0"/>
                <a:cs typeface="Arial" pitchFamily="34" charset="0"/>
              </a:rPr>
              <a:t>Приступы паники. Суицидные попытки. Депрессия, чувство тревоги.</a:t>
            </a:r>
          </a:p>
          <a:p>
            <a:r>
              <a:rPr lang="ru-RU" sz="1800" i="1" dirty="0">
                <a:solidFill>
                  <a:schemeClr val="tx1"/>
                </a:solidFill>
                <a:latin typeface="Arial" pitchFamily="34" charset="0"/>
                <a:cs typeface="Arial" pitchFamily="34" charset="0"/>
              </a:rPr>
              <a:t>Познавательная способность</a:t>
            </a:r>
          </a:p>
          <a:p>
            <a:r>
              <a:rPr lang="ru-RU" sz="1800" dirty="0">
                <a:solidFill>
                  <a:schemeClr val="tx1"/>
                </a:solidFill>
                <a:latin typeface="Arial" pitchFamily="34" charset="0"/>
                <a:cs typeface="Arial" pitchFamily="34" charset="0"/>
              </a:rPr>
              <a:t>Ухудшение памяти. Нарушение мышления. Бред.</a:t>
            </a:r>
          </a:p>
          <a:p>
            <a:endParaRPr lang="ru-RU" sz="1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285852" y="142853"/>
            <a:ext cx="7172348" cy="928693"/>
          </a:xfrm>
        </p:spPr>
        <p:txBody>
          <a:bodyPr>
            <a:noAutofit/>
          </a:bodyPr>
          <a:lstStyle/>
          <a:p>
            <a:pPr lvl="1" algn="ctr" rtl="0">
              <a:spcBef>
                <a:spcPct val="0"/>
              </a:spcBef>
            </a:pPr>
            <a:r>
              <a:rPr lang="ru-RU" sz="2400" b="1" dirty="0" smtClean="0">
                <a:latin typeface="Arial" pitchFamily="34" charset="0"/>
                <a:cs typeface="Arial" pitchFamily="34" charset="0"/>
              </a:rPr>
              <a:t/>
            </a:r>
            <a:br>
              <a:rPr lang="ru-RU" sz="2400" b="1" dirty="0" smtClean="0">
                <a:latin typeface="Arial" pitchFamily="34" charset="0"/>
                <a:cs typeface="Arial" pitchFamily="34" charset="0"/>
              </a:rPr>
            </a:br>
            <a:r>
              <a:rPr lang="ru-RU" sz="2400" b="1" dirty="0" smtClean="0">
                <a:latin typeface="Arial" pitchFamily="34" charset="0"/>
                <a:cs typeface="Arial" pitchFamily="34" charset="0"/>
              </a:rPr>
              <a:t>Пагубное </a:t>
            </a:r>
            <a:r>
              <a:rPr lang="ru-RU" sz="2400" b="1" dirty="0">
                <a:latin typeface="Arial" pitchFamily="34" charset="0"/>
                <a:cs typeface="Arial" pitchFamily="34" charset="0"/>
              </a:rPr>
              <a:t>влияние на организм </a:t>
            </a:r>
            <a:r>
              <a:rPr lang="ru-RU" sz="2400" b="1" dirty="0" err="1">
                <a:latin typeface="Arial" pitchFamily="34" charset="0"/>
                <a:cs typeface="Arial" pitchFamily="34" charset="0"/>
              </a:rPr>
              <a:t>опиатных</a:t>
            </a:r>
            <a:r>
              <a:rPr lang="ru-RU" sz="2400" b="1" dirty="0">
                <a:latin typeface="Arial" pitchFamily="34" charset="0"/>
                <a:cs typeface="Arial" pitchFamily="34" charset="0"/>
              </a:rPr>
              <a:t> наркотиков.</a:t>
            </a:r>
            <a:r>
              <a:rPr lang="ru-RU" sz="2400" dirty="0">
                <a:latin typeface="Arial" pitchFamily="34" charset="0"/>
                <a:cs typeface="Arial" pitchFamily="34" charset="0"/>
              </a:rPr>
              <a:t/>
            </a:r>
            <a:br>
              <a:rPr lang="ru-RU" sz="2400" dirty="0">
                <a:latin typeface="Arial" pitchFamily="34" charset="0"/>
                <a:cs typeface="Arial" pitchFamily="34" charset="0"/>
              </a:rPr>
            </a:br>
            <a:endParaRPr lang="ru-RU" sz="2400" dirty="0">
              <a:latin typeface="Arial" pitchFamily="34" charset="0"/>
              <a:cs typeface="Arial" pitchFamily="34" charset="0"/>
            </a:endParaRPr>
          </a:p>
        </p:txBody>
      </p:sp>
      <p:sp>
        <p:nvSpPr>
          <p:cNvPr id="5" name="Подзаголовок 4"/>
          <p:cNvSpPr>
            <a:spLocks noGrp="1"/>
          </p:cNvSpPr>
          <p:nvPr>
            <p:ph type="subTitle" idx="1"/>
          </p:nvPr>
        </p:nvSpPr>
        <p:spPr>
          <a:xfrm>
            <a:off x="142844" y="1285860"/>
            <a:ext cx="8858312" cy="5429288"/>
          </a:xfrm>
        </p:spPr>
        <p:style>
          <a:lnRef idx="1">
            <a:schemeClr val="accent4"/>
          </a:lnRef>
          <a:fillRef idx="2">
            <a:schemeClr val="accent4"/>
          </a:fillRef>
          <a:effectRef idx="1">
            <a:schemeClr val="accent4"/>
          </a:effectRef>
          <a:fontRef idx="minor">
            <a:schemeClr val="dk1"/>
          </a:fontRef>
        </p:style>
        <p:txBody>
          <a:bodyPr>
            <a:noAutofit/>
          </a:bodyPr>
          <a:lstStyle/>
          <a:p>
            <a:r>
              <a:rPr lang="ru-RU" sz="1800" b="1" i="1" dirty="0">
                <a:solidFill>
                  <a:schemeClr val="tx1"/>
                </a:solidFill>
                <a:latin typeface="Arial" pitchFamily="34" charset="0"/>
                <a:cs typeface="Arial" pitchFamily="34" charset="0"/>
              </a:rPr>
              <a:t>Система организма</a:t>
            </a:r>
            <a:endParaRPr lang="ru-RU" sz="1800" i="1" dirty="0">
              <a:solidFill>
                <a:schemeClr val="tx1"/>
              </a:solidFill>
              <a:latin typeface="Arial" pitchFamily="34" charset="0"/>
              <a:cs typeface="Arial" pitchFamily="34" charset="0"/>
            </a:endParaRPr>
          </a:p>
          <a:p>
            <a:r>
              <a:rPr lang="ru-RU" sz="1800" b="1" dirty="0">
                <a:solidFill>
                  <a:schemeClr val="tx1"/>
                </a:solidFill>
                <a:latin typeface="Arial" pitchFamily="34" charset="0"/>
                <a:cs typeface="Arial" pitchFamily="34" charset="0"/>
              </a:rPr>
              <a:t>Осложнения</a:t>
            </a:r>
            <a:endParaRPr lang="ru-RU" sz="1800" dirty="0">
              <a:solidFill>
                <a:schemeClr val="tx1"/>
              </a:solidFill>
              <a:latin typeface="Arial" pitchFamily="34" charset="0"/>
              <a:cs typeface="Arial" pitchFamily="34" charset="0"/>
            </a:endParaRPr>
          </a:p>
          <a:p>
            <a:r>
              <a:rPr lang="ru-RU" sz="1800" i="1" dirty="0">
                <a:solidFill>
                  <a:schemeClr val="tx1"/>
                </a:solidFill>
                <a:latin typeface="Arial" pitchFamily="34" charset="0"/>
                <a:cs typeface="Arial" pitchFamily="34" charset="0"/>
              </a:rPr>
              <a:t>Центрально-нервная</a:t>
            </a:r>
          </a:p>
          <a:p>
            <a:r>
              <a:rPr lang="ru-RU" sz="1800" dirty="0">
                <a:solidFill>
                  <a:schemeClr val="tx1"/>
                </a:solidFill>
                <a:latin typeface="Arial" pitchFamily="34" charset="0"/>
                <a:cs typeface="Arial" pitchFamily="34" charset="0"/>
              </a:rPr>
              <a:t>Снотворный эффект (до бессознательного состояния), подавление кашлевого рефлекса, снижение тактильной чувствительности, нестабильность настроения, </a:t>
            </a:r>
            <a:r>
              <a:rPr lang="ru-RU" sz="1800" dirty="0" err="1">
                <a:solidFill>
                  <a:schemeClr val="tx1"/>
                </a:solidFill>
                <a:latin typeface="Arial" pitchFamily="34" charset="0"/>
                <a:cs typeface="Arial" pitchFamily="34" charset="0"/>
              </a:rPr>
              <a:t>нейропатия</a:t>
            </a:r>
            <a:r>
              <a:rPr lang="ru-RU" sz="1800" dirty="0">
                <a:solidFill>
                  <a:schemeClr val="tx1"/>
                </a:solidFill>
                <a:latin typeface="Arial" pitchFamily="34" charset="0"/>
                <a:cs typeface="Arial" pitchFamily="34" charset="0"/>
              </a:rPr>
              <a:t> периферическая, </a:t>
            </a:r>
            <a:r>
              <a:rPr lang="ru-RU" sz="1800" dirty="0" err="1">
                <a:solidFill>
                  <a:schemeClr val="tx1"/>
                </a:solidFill>
                <a:latin typeface="Arial" pitchFamily="34" charset="0"/>
                <a:cs typeface="Arial" pitchFamily="34" charset="0"/>
              </a:rPr>
              <a:t>миелопатия</a:t>
            </a:r>
            <a:r>
              <a:rPr lang="ru-RU" sz="1800" dirty="0">
                <a:solidFill>
                  <a:schemeClr val="tx1"/>
                </a:solidFill>
                <a:latin typeface="Arial" pitchFamily="34" charset="0"/>
                <a:cs typeface="Arial" pitchFamily="34" charset="0"/>
              </a:rPr>
              <a:t>, синдром зависимости.</a:t>
            </a:r>
          </a:p>
          <a:p>
            <a:r>
              <a:rPr lang="ru-RU" sz="1800" i="1" dirty="0">
                <a:solidFill>
                  <a:schemeClr val="tx1"/>
                </a:solidFill>
                <a:latin typeface="Arial" pitchFamily="34" charset="0"/>
                <a:cs typeface="Arial" pitchFamily="34" charset="0"/>
              </a:rPr>
              <a:t>Дыхательная</a:t>
            </a:r>
          </a:p>
          <a:p>
            <a:r>
              <a:rPr lang="ru-RU" sz="1800" dirty="0">
                <a:solidFill>
                  <a:schemeClr val="tx1"/>
                </a:solidFill>
                <a:latin typeface="Arial" pitchFamily="34" charset="0"/>
                <a:cs typeface="Arial" pitchFamily="34" charset="0"/>
              </a:rPr>
              <a:t>Угнетение дыхания, увеличение частоты респираторных заболеваний (пневмонии, туберкулеза). </a:t>
            </a:r>
            <a:r>
              <a:rPr lang="ru-RU" sz="1800" dirty="0" err="1">
                <a:solidFill>
                  <a:schemeClr val="tx1"/>
                </a:solidFill>
                <a:latin typeface="Arial" pitchFamily="34" charset="0"/>
                <a:cs typeface="Arial" pitchFamily="34" charset="0"/>
              </a:rPr>
              <a:t>пневмоперикардит</a:t>
            </a:r>
            <a:r>
              <a:rPr lang="ru-RU" sz="1800" dirty="0">
                <a:solidFill>
                  <a:schemeClr val="tx1"/>
                </a:solidFill>
                <a:latin typeface="Arial" pitchFamily="34" charset="0"/>
                <a:cs typeface="Arial" pitchFamily="34" charset="0"/>
              </a:rPr>
              <a:t>.</a:t>
            </a:r>
          </a:p>
          <a:p>
            <a:r>
              <a:rPr lang="ru-RU" sz="1800" i="1" dirty="0">
                <a:solidFill>
                  <a:schemeClr val="tx1"/>
                </a:solidFill>
                <a:latin typeface="Arial" pitchFamily="34" charset="0"/>
                <a:cs typeface="Arial" pitchFamily="34" charset="0"/>
              </a:rPr>
              <a:t>Желудочно-кишечный тракт</a:t>
            </a:r>
          </a:p>
          <a:p>
            <a:r>
              <a:rPr lang="ru-RU" sz="1800" dirty="0">
                <a:solidFill>
                  <a:schemeClr val="tx1"/>
                </a:solidFill>
                <a:latin typeface="Arial" pitchFamily="34" charset="0"/>
                <a:cs typeface="Arial" pitchFamily="34" charset="0"/>
              </a:rPr>
              <a:t>Снижение перистальтики, понижение желчной, панкреатической и кишечной секреции, запоры, нарушение функции печени, тошнота и рвота.</a:t>
            </a:r>
          </a:p>
          <a:p>
            <a:r>
              <a:rPr lang="ru-RU" sz="1800" i="1" dirty="0" err="1">
                <a:solidFill>
                  <a:schemeClr val="tx1"/>
                </a:solidFill>
                <a:latin typeface="Arial" pitchFamily="34" charset="0"/>
                <a:cs typeface="Arial" pitchFamily="34" charset="0"/>
              </a:rPr>
              <a:t>Лор-органы</a:t>
            </a:r>
            <a:endParaRPr lang="ru-RU" sz="1800" i="1" dirty="0">
              <a:solidFill>
                <a:schemeClr val="tx1"/>
              </a:solidFill>
              <a:latin typeface="Arial" pitchFamily="34" charset="0"/>
              <a:cs typeface="Arial" pitchFamily="34" charset="0"/>
            </a:endParaRPr>
          </a:p>
          <a:p>
            <a:r>
              <a:rPr lang="ru-RU" sz="1800" dirty="0">
                <a:solidFill>
                  <a:schemeClr val="tx1"/>
                </a:solidFill>
                <a:latin typeface="Arial" pitchFamily="34" charset="0"/>
                <a:cs typeface="Arial" pitchFamily="34" charset="0"/>
              </a:rPr>
              <a:t>Перфорированная носовая перегородка, изменение обоняния, носовые кровотечения, эрозия зубной эмали, рак горла.</a:t>
            </a:r>
          </a:p>
          <a:p>
            <a:r>
              <a:rPr lang="ru-RU" sz="1800" i="1" dirty="0">
                <a:solidFill>
                  <a:schemeClr val="tx1"/>
                </a:solidFill>
                <a:latin typeface="Arial" pitchFamily="34" charset="0"/>
                <a:cs typeface="Arial" pitchFamily="34" charset="0"/>
              </a:rPr>
              <a:t>Мочеполовая</a:t>
            </a:r>
          </a:p>
          <a:p>
            <a:r>
              <a:rPr lang="ru-RU" sz="1800" dirty="0">
                <a:solidFill>
                  <a:schemeClr val="tx1"/>
                </a:solidFill>
                <a:latin typeface="Arial" pitchFamily="34" charset="0"/>
                <a:cs typeface="Arial" pitchFamily="34" charset="0"/>
              </a:rPr>
              <a:t>Токсическая нефропатия, снижение либидо, нерегулярные менструации.</a:t>
            </a:r>
          </a:p>
          <a:p>
            <a:endParaRPr lang="ru-RU" sz="1800" dirty="0">
              <a:solidFill>
                <a:schemeClr val="tx1"/>
              </a:solidFill>
              <a:latin typeface="Arial" pitchFamily="34" charset="0"/>
              <a:cs typeface="Arial" pitchFamily="34" charset="0"/>
            </a:endParaRPr>
          </a:p>
        </p:txBody>
      </p:sp>
      <p:pic>
        <p:nvPicPr>
          <p:cNvPr id="6" name="Рисунок 5" descr="http://www.pmed.ru/images/nar_heroin.jpg"/>
          <p:cNvPicPr/>
          <p:nvPr/>
        </p:nvPicPr>
        <p:blipFill>
          <a:blip r:embed="rId2"/>
          <a:srcRect/>
          <a:stretch>
            <a:fillRect/>
          </a:stretch>
        </p:blipFill>
        <p:spPr bwMode="auto">
          <a:xfrm>
            <a:off x="285720" y="142852"/>
            <a:ext cx="857256" cy="10715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57356" y="214291"/>
            <a:ext cx="6700830" cy="857256"/>
          </a:xfrm>
        </p:spPr>
        <p:txBody>
          <a:bodyPr>
            <a:noAutofit/>
          </a:bodyPr>
          <a:lstStyle/>
          <a:p>
            <a:pPr lvl="1" algn="ctr" rtl="0">
              <a:spcBef>
                <a:spcPct val="0"/>
              </a:spcBef>
            </a:pP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ru-RU" sz="2400" b="1" dirty="0" smtClean="0">
                <a:latin typeface="Arial" pitchFamily="34" charset="0"/>
                <a:cs typeface="Arial" pitchFamily="34" charset="0"/>
              </a:rPr>
              <a:t>Снотворные </a:t>
            </a:r>
            <a:r>
              <a:rPr lang="ru-RU" sz="2400" b="1" dirty="0">
                <a:latin typeface="Arial" pitchFamily="34" charset="0"/>
                <a:cs typeface="Arial" pitchFamily="34" charset="0"/>
              </a:rPr>
              <a:t>препараты и их вред для организма человека</a:t>
            </a:r>
            <a:r>
              <a:rPr lang="ru-RU" sz="2400" dirty="0">
                <a:latin typeface="Arial" pitchFamily="34" charset="0"/>
                <a:cs typeface="Arial" pitchFamily="34" charset="0"/>
              </a:rPr>
              <a:t/>
            </a:r>
            <a:br>
              <a:rPr lang="ru-RU" sz="2400" dirty="0">
                <a:latin typeface="Arial" pitchFamily="34" charset="0"/>
                <a:cs typeface="Arial" pitchFamily="34" charset="0"/>
              </a:rPr>
            </a:br>
            <a:endParaRPr lang="ru-RU" sz="2400" dirty="0">
              <a:latin typeface="Arial" pitchFamily="34" charset="0"/>
              <a:cs typeface="Arial" pitchFamily="34" charset="0"/>
            </a:endParaRPr>
          </a:p>
        </p:txBody>
      </p:sp>
      <p:sp>
        <p:nvSpPr>
          <p:cNvPr id="3" name="Подзаголовок 2"/>
          <p:cNvSpPr>
            <a:spLocks noGrp="1"/>
          </p:cNvSpPr>
          <p:nvPr>
            <p:ph type="subTitle" idx="1"/>
          </p:nvPr>
        </p:nvSpPr>
        <p:spPr>
          <a:xfrm>
            <a:off x="285720" y="1357298"/>
            <a:ext cx="8501122" cy="535785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r>
              <a:rPr lang="ru-RU" b="1" dirty="0" smtClean="0">
                <a:solidFill>
                  <a:schemeClr val="tx1"/>
                </a:solidFill>
                <a:latin typeface="Arial" pitchFamily="34" charset="0"/>
                <a:cs typeface="Arial" pitchFamily="34" charset="0"/>
              </a:rPr>
              <a:t>Последствия применения:</a:t>
            </a:r>
            <a:endParaRPr lang="ru-RU" dirty="0" smtClean="0">
              <a:solidFill>
                <a:schemeClr val="tx1"/>
              </a:solidFill>
              <a:latin typeface="Arial" pitchFamily="34" charset="0"/>
              <a:cs typeface="Arial" pitchFamily="34" charset="0"/>
            </a:endParaRPr>
          </a:p>
          <a:p>
            <a:pPr lvl="0"/>
            <a:r>
              <a:rPr lang="ru-RU" dirty="0" smtClean="0">
                <a:solidFill>
                  <a:schemeClr val="tx1"/>
                </a:solidFill>
                <a:latin typeface="Arial" pitchFamily="34" charset="0"/>
                <a:cs typeface="Arial" pitchFamily="34" charset="0"/>
              </a:rPr>
              <a:t>По влиянию на здоровье снотворные препараты (барбитураты) похожи на злоупотребление алкоголем. </a:t>
            </a:r>
          </a:p>
          <a:p>
            <a:pPr lvl="0"/>
            <a:r>
              <a:rPr lang="ru-RU" dirty="0" smtClean="0">
                <a:solidFill>
                  <a:schemeClr val="tx1"/>
                </a:solidFill>
                <a:latin typeface="Arial" pitchFamily="34" charset="0"/>
                <a:cs typeface="Arial" pitchFamily="34" charset="0"/>
              </a:rPr>
              <a:t>При регулярном приёме барбитураты в срок от одного до трёх месяцев вызывают психическую и физическую зависимость. При прекращении приёма наступает стойкая и длительная бессонница. </a:t>
            </a:r>
          </a:p>
          <a:p>
            <a:pPr lvl="0"/>
            <a:r>
              <a:rPr lang="ru-RU" dirty="0" smtClean="0">
                <a:solidFill>
                  <a:schemeClr val="tx1"/>
                </a:solidFill>
                <a:latin typeface="Arial" pitchFamily="34" charset="0"/>
                <a:cs typeface="Arial" pitchFamily="34" charset="0"/>
              </a:rPr>
              <a:t>Злоупотребление барбитуратами быстро приводит к специфическому повреждению головного мозга (энцефалопатии), которое сходно с эпилепсией. </a:t>
            </a:r>
          </a:p>
          <a:p>
            <a:pPr lvl="0"/>
            <a:r>
              <a:rPr lang="ru-RU" dirty="0" smtClean="0">
                <a:solidFill>
                  <a:schemeClr val="tx1"/>
                </a:solidFill>
                <a:latin typeface="Arial" pitchFamily="34" charset="0"/>
                <a:cs typeface="Arial" pitchFamily="34" charset="0"/>
              </a:rPr>
              <a:t>При длительном (6 месяцев и более) злоупотреблении у </a:t>
            </a:r>
            <a:r>
              <a:rPr lang="ru-RU" dirty="0" err="1" smtClean="0">
                <a:solidFill>
                  <a:schemeClr val="tx1"/>
                </a:solidFill>
                <a:latin typeface="Arial" pitchFamily="34" charset="0"/>
                <a:cs typeface="Arial" pitchFamily="34" charset="0"/>
              </a:rPr>
              <a:t>барбитуроманов</a:t>
            </a:r>
            <a:r>
              <a:rPr lang="ru-RU" dirty="0" smtClean="0">
                <a:solidFill>
                  <a:schemeClr val="tx1"/>
                </a:solidFill>
                <a:latin typeface="Arial" pitchFamily="34" charset="0"/>
                <a:cs typeface="Arial" pitchFamily="34" charset="0"/>
              </a:rPr>
              <a:t> происходит разрушение нервной системы: развиваются психозы – галлюцинации, бред преследования и ревности </a:t>
            </a:r>
          </a:p>
          <a:p>
            <a:pPr lvl="0"/>
            <a:r>
              <a:rPr lang="ru-RU" dirty="0" smtClean="0">
                <a:solidFill>
                  <a:schemeClr val="tx1"/>
                </a:solidFill>
                <a:latin typeface="Arial" pitchFamily="34" charset="0"/>
                <a:cs typeface="Arial" pitchFamily="34" charset="0"/>
              </a:rPr>
              <a:t>Разрушение сердечно - сосудистой системы. </a:t>
            </a:r>
          </a:p>
          <a:p>
            <a:pPr lvl="0"/>
            <a:r>
              <a:rPr lang="ru-RU" dirty="0" smtClean="0">
                <a:solidFill>
                  <a:schemeClr val="tx1"/>
                </a:solidFill>
                <a:latin typeface="Arial" pitchFamily="34" charset="0"/>
                <a:cs typeface="Arial" pitchFamily="34" charset="0"/>
              </a:rPr>
              <a:t>Обладают токсичностью в отношении печени и вызывают её дистрофию. </a:t>
            </a:r>
          </a:p>
          <a:p>
            <a:endParaRPr lang="ru-RU" dirty="0"/>
          </a:p>
        </p:txBody>
      </p:sp>
      <p:pic>
        <p:nvPicPr>
          <p:cNvPr id="4" name="Рисунок 3" descr="http://www.pmed.ru/images/nar_xtc.jpg"/>
          <p:cNvPicPr/>
          <p:nvPr/>
        </p:nvPicPr>
        <p:blipFill>
          <a:blip r:embed="rId2"/>
          <a:srcRect/>
          <a:stretch>
            <a:fillRect/>
          </a:stretch>
        </p:blipFill>
        <p:spPr bwMode="auto">
          <a:xfrm>
            <a:off x="714348" y="142852"/>
            <a:ext cx="928694" cy="107154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785918" y="214291"/>
            <a:ext cx="6986582" cy="1143008"/>
          </a:xfrm>
        </p:spPr>
        <p:txBody>
          <a:bodyPr>
            <a:noAutofit/>
          </a:bodyPr>
          <a:lstStyle/>
          <a:p>
            <a:pPr lvl="1" algn="ctr" rtl="0">
              <a:spcBef>
                <a:spcPct val="0"/>
              </a:spcBef>
            </a:pPr>
            <a:r>
              <a:rPr lang="ru-RU" sz="2400" b="1" dirty="0" err="1">
                <a:latin typeface="Arial" pitchFamily="34" charset="0"/>
                <a:cs typeface="Arial" pitchFamily="34" charset="0"/>
              </a:rPr>
              <a:t>Психостимуляторы</a:t>
            </a:r>
            <a:r>
              <a:rPr lang="ru-RU" sz="2400" b="1" dirty="0">
                <a:latin typeface="Arial" pitchFamily="34" charset="0"/>
                <a:cs typeface="Arial" pitchFamily="34" charset="0"/>
              </a:rPr>
              <a:t> и их отрицательное влияние на организм человека</a:t>
            </a:r>
            <a:r>
              <a:rPr lang="ru-RU" sz="2400" dirty="0">
                <a:latin typeface="Arial" pitchFamily="34" charset="0"/>
                <a:cs typeface="Arial" pitchFamily="34" charset="0"/>
              </a:rPr>
              <a:t/>
            </a:r>
            <a:br>
              <a:rPr lang="ru-RU" sz="2400" dirty="0">
                <a:latin typeface="Arial" pitchFamily="34" charset="0"/>
                <a:cs typeface="Arial" pitchFamily="34" charset="0"/>
              </a:rPr>
            </a:br>
            <a:endParaRPr lang="ru-RU" sz="2400" dirty="0">
              <a:latin typeface="Arial" pitchFamily="34" charset="0"/>
              <a:cs typeface="Arial" pitchFamily="34" charset="0"/>
            </a:endParaRPr>
          </a:p>
        </p:txBody>
      </p:sp>
      <p:sp>
        <p:nvSpPr>
          <p:cNvPr id="5" name="Подзаголовок 4"/>
          <p:cNvSpPr>
            <a:spLocks noGrp="1"/>
          </p:cNvSpPr>
          <p:nvPr>
            <p:ph type="subTitle" idx="1"/>
          </p:nvPr>
        </p:nvSpPr>
        <p:spPr>
          <a:xfrm>
            <a:off x="357158" y="1643050"/>
            <a:ext cx="8429684" cy="4929222"/>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ru-RU" sz="1600" b="1" i="1" dirty="0" smtClean="0">
                <a:solidFill>
                  <a:schemeClr val="tx1"/>
                </a:solidFill>
                <a:latin typeface="Arial" pitchFamily="34" charset="0"/>
                <a:cs typeface="Arial" pitchFamily="34" charset="0"/>
              </a:rPr>
              <a:t>Система организма</a:t>
            </a:r>
            <a:endParaRPr lang="ru-RU" sz="1600" i="1" dirty="0" smtClean="0">
              <a:solidFill>
                <a:schemeClr val="tx1"/>
              </a:solidFill>
              <a:latin typeface="Arial" pitchFamily="34" charset="0"/>
              <a:cs typeface="Arial" pitchFamily="34" charset="0"/>
            </a:endParaRPr>
          </a:p>
          <a:p>
            <a:r>
              <a:rPr lang="ru-RU" sz="1600" b="1" dirty="0" smtClean="0">
                <a:solidFill>
                  <a:schemeClr val="tx1"/>
                </a:solidFill>
                <a:latin typeface="Arial" pitchFamily="34" charset="0"/>
                <a:cs typeface="Arial" pitchFamily="34" charset="0"/>
              </a:rPr>
              <a:t>Осложнения</a:t>
            </a:r>
            <a:endParaRPr lang="ru-RU" sz="1600" dirty="0" smtClean="0">
              <a:solidFill>
                <a:schemeClr val="tx1"/>
              </a:solidFill>
              <a:latin typeface="Arial" pitchFamily="34" charset="0"/>
              <a:cs typeface="Arial" pitchFamily="34" charset="0"/>
            </a:endParaRPr>
          </a:p>
          <a:p>
            <a:r>
              <a:rPr lang="ru-RU" sz="1600" i="1" dirty="0" smtClean="0">
                <a:solidFill>
                  <a:schemeClr val="tx1"/>
                </a:solidFill>
                <a:latin typeface="Arial" pitchFamily="34" charset="0"/>
                <a:cs typeface="Arial" pitchFamily="34" charset="0"/>
              </a:rPr>
              <a:t>Центрально-нервная</a:t>
            </a:r>
          </a:p>
          <a:p>
            <a:r>
              <a:rPr lang="ru-RU" sz="1600" dirty="0" smtClean="0">
                <a:solidFill>
                  <a:schemeClr val="tx1"/>
                </a:solidFill>
                <a:latin typeface="Arial" pitchFamily="34" charset="0"/>
                <a:cs typeface="Arial" pitchFamily="34" charset="0"/>
              </a:rPr>
              <a:t>Головные боли, судороги, мозговые кровоизлияния, мозговые инсульты, атрофия головного мозга, воспаление сосудов головного мозга, депрессия, психоз, самоубийства, галлюцинации, психоз.</a:t>
            </a:r>
          </a:p>
          <a:p>
            <a:r>
              <a:rPr lang="ru-RU" sz="1600" i="1" dirty="0" err="1" smtClean="0">
                <a:solidFill>
                  <a:schemeClr val="tx1"/>
                </a:solidFill>
                <a:latin typeface="Arial" pitchFamily="34" charset="0"/>
                <a:cs typeface="Arial" pitchFamily="34" charset="0"/>
              </a:rPr>
              <a:t>Сердечно-сосудистая</a:t>
            </a:r>
            <a:endParaRPr lang="ru-RU" sz="1600" i="1" dirty="0" smtClean="0">
              <a:solidFill>
                <a:schemeClr val="tx1"/>
              </a:solidFill>
              <a:latin typeface="Arial" pitchFamily="34" charset="0"/>
              <a:cs typeface="Arial" pitchFamily="34" charset="0"/>
            </a:endParaRPr>
          </a:p>
          <a:p>
            <a:r>
              <a:rPr lang="ru-RU" sz="1600" dirty="0" smtClean="0">
                <a:solidFill>
                  <a:schemeClr val="tx1"/>
                </a:solidFill>
                <a:latin typeface="Arial" pitchFamily="34" charset="0"/>
                <a:cs typeface="Arial" pitchFamily="34" charset="0"/>
              </a:rPr>
              <a:t>Боль за грудиной, инфаркт миокарда, глубокий венозный тромбоз, внезапная смерть.</a:t>
            </a:r>
          </a:p>
          <a:p>
            <a:r>
              <a:rPr lang="ru-RU" sz="1600" i="1" dirty="0" smtClean="0">
                <a:solidFill>
                  <a:schemeClr val="tx1"/>
                </a:solidFill>
                <a:latin typeface="Arial" pitchFamily="34" charset="0"/>
                <a:cs typeface="Arial" pitchFamily="34" charset="0"/>
              </a:rPr>
              <a:t>Дыхательная</a:t>
            </a:r>
          </a:p>
          <a:p>
            <a:r>
              <a:rPr lang="ru-RU" sz="1600" dirty="0" smtClean="0">
                <a:solidFill>
                  <a:schemeClr val="tx1"/>
                </a:solidFill>
                <a:latin typeface="Arial" pitchFamily="34" charset="0"/>
                <a:cs typeface="Arial" pitchFamily="34" charset="0"/>
              </a:rPr>
              <a:t>Отек легких, легочное кровотечение, обострение астмы, бронхит, </a:t>
            </a:r>
            <a:r>
              <a:rPr lang="ru-RU" sz="1600" dirty="0" err="1" smtClean="0">
                <a:solidFill>
                  <a:schemeClr val="tx1"/>
                </a:solidFill>
                <a:latin typeface="Arial" pitchFamily="34" charset="0"/>
                <a:cs typeface="Arial" pitchFamily="34" charset="0"/>
              </a:rPr>
              <a:t>пневмоперикардит</a:t>
            </a:r>
            <a:r>
              <a:rPr lang="ru-RU" sz="1600" dirty="0" smtClean="0">
                <a:solidFill>
                  <a:schemeClr val="tx1"/>
                </a:solidFill>
                <a:latin typeface="Arial" pitchFamily="34" charset="0"/>
                <a:cs typeface="Arial" pitchFamily="34" charset="0"/>
              </a:rPr>
              <a:t>.</a:t>
            </a:r>
          </a:p>
          <a:p>
            <a:r>
              <a:rPr lang="ru-RU" sz="1600" i="1" dirty="0" smtClean="0">
                <a:solidFill>
                  <a:schemeClr val="tx1"/>
                </a:solidFill>
                <a:latin typeface="Arial" pitchFamily="34" charset="0"/>
                <a:cs typeface="Arial" pitchFamily="34" charset="0"/>
              </a:rPr>
              <a:t>Желудочно-кишечный тракт</a:t>
            </a:r>
          </a:p>
          <a:p>
            <a:r>
              <a:rPr lang="ru-RU" sz="1600" dirty="0" smtClean="0">
                <a:solidFill>
                  <a:schemeClr val="tx1"/>
                </a:solidFill>
                <a:latin typeface="Arial" pitchFamily="34" charset="0"/>
                <a:cs typeface="Arial" pitchFamily="34" charset="0"/>
              </a:rPr>
              <a:t>Поражение печени, воспаление слизистой оболочки кишечника.</a:t>
            </a:r>
          </a:p>
          <a:p>
            <a:r>
              <a:rPr lang="ru-RU" sz="1600" i="1" dirty="0" err="1" smtClean="0">
                <a:solidFill>
                  <a:schemeClr val="tx1"/>
                </a:solidFill>
                <a:latin typeface="Arial" pitchFamily="34" charset="0"/>
                <a:cs typeface="Arial" pitchFamily="34" charset="0"/>
              </a:rPr>
              <a:t>Лор-органы</a:t>
            </a:r>
            <a:endParaRPr lang="ru-RU" sz="1600" i="1" dirty="0" smtClean="0">
              <a:solidFill>
                <a:schemeClr val="tx1"/>
              </a:solidFill>
              <a:latin typeface="Arial" pitchFamily="34" charset="0"/>
              <a:cs typeface="Arial" pitchFamily="34" charset="0"/>
            </a:endParaRPr>
          </a:p>
          <a:p>
            <a:r>
              <a:rPr lang="ru-RU" sz="1600" dirty="0" smtClean="0">
                <a:solidFill>
                  <a:schemeClr val="tx1"/>
                </a:solidFill>
                <a:latin typeface="Arial" pitchFamily="34" charset="0"/>
                <a:cs typeface="Arial" pitchFamily="34" charset="0"/>
              </a:rPr>
              <a:t>Перфорированная носовая перегородка, изменение обоняния, носовые кровотечения, эрозия зубной эмали, рак горла.</a:t>
            </a:r>
          </a:p>
          <a:p>
            <a:r>
              <a:rPr lang="ru-RU" sz="1600" i="1" dirty="0" smtClean="0">
                <a:solidFill>
                  <a:schemeClr val="tx1"/>
                </a:solidFill>
                <a:latin typeface="Arial" pitchFamily="34" charset="0"/>
                <a:cs typeface="Arial" pitchFamily="34" charset="0"/>
              </a:rPr>
              <a:t>Почки</a:t>
            </a:r>
          </a:p>
          <a:p>
            <a:r>
              <a:rPr lang="ru-RU" sz="1600" dirty="0" smtClean="0">
                <a:solidFill>
                  <a:schemeClr val="tx1"/>
                </a:solidFill>
                <a:latin typeface="Arial" pitchFamily="34" charset="0"/>
                <a:cs typeface="Arial" pitchFamily="34" charset="0"/>
              </a:rPr>
              <a:t>Омертвение тканей почек. Обострения анемии.</a:t>
            </a:r>
          </a:p>
          <a:p>
            <a:r>
              <a:rPr lang="ru-RU" sz="1600" i="1" dirty="0" smtClean="0">
                <a:solidFill>
                  <a:schemeClr val="tx1"/>
                </a:solidFill>
                <a:latin typeface="Arial" pitchFamily="34" charset="0"/>
                <a:cs typeface="Arial" pitchFamily="34" charset="0"/>
              </a:rPr>
              <a:t>Репродуктивная</a:t>
            </a:r>
          </a:p>
          <a:p>
            <a:r>
              <a:rPr lang="ru-RU" sz="1600" dirty="0" smtClean="0">
                <a:solidFill>
                  <a:schemeClr val="tx1"/>
                </a:solidFill>
                <a:latin typeface="Arial" pitchFamily="34" charset="0"/>
                <a:cs typeface="Arial" pitchFamily="34" charset="0"/>
              </a:rPr>
              <a:t>Отслоение плаценты, преждевременные роды, снижение массы тела новорожденного, уменьшение массы его головного мозга.</a:t>
            </a:r>
          </a:p>
          <a:p>
            <a:r>
              <a:rPr lang="ru-RU" sz="1600" i="1" dirty="0" smtClean="0">
                <a:solidFill>
                  <a:schemeClr val="tx1"/>
                </a:solidFill>
                <a:latin typeface="Arial" pitchFamily="34" charset="0"/>
                <a:cs typeface="Arial" pitchFamily="34" charset="0"/>
              </a:rPr>
              <a:t>Половая</a:t>
            </a:r>
          </a:p>
          <a:p>
            <a:r>
              <a:rPr lang="ru-RU" sz="1600" dirty="0" smtClean="0">
                <a:solidFill>
                  <a:schemeClr val="tx1"/>
                </a:solidFill>
                <a:latin typeface="Arial" pitchFamily="34" charset="0"/>
                <a:cs typeface="Arial" pitchFamily="34" charset="0"/>
              </a:rPr>
              <a:t>Импотенция, сексуальные расстройства.</a:t>
            </a:r>
          </a:p>
          <a:p>
            <a:endParaRPr lang="ru-RU" sz="1600" dirty="0"/>
          </a:p>
        </p:txBody>
      </p:sp>
      <p:pic>
        <p:nvPicPr>
          <p:cNvPr id="6" name="Рисунок 5" descr="http://www.pmed.ru/images/nar_kokain.jpg"/>
          <p:cNvPicPr/>
          <p:nvPr/>
        </p:nvPicPr>
        <p:blipFill>
          <a:blip r:embed="rId2"/>
          <a:srcRect/>
          <a:stretch>
            <a:fillRect/>
          </a:stretch>
        </p:blipFill>
        <p:spPr bwMode="auto">
          <a:xfrm>
            <a:off x="428596" y="214290"/>
            <a:ext cx="1214446" cy="121444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643998" cy="1143008"/>
          </a:xfrm>
        </p:spPr>
        <p:txBody>
          <a:bodyPr>
            <a:normAutofit/>
          </a:bodyPr>
          <a:lstStyle/>
          <a:p>
            <a:r>
              <a:rPr lang="ru-RU" sz="2400" b="1" dirty="0" smtClean="0">
                <a:latin typeface="Arial" pitchFamily="34" charset="0"/>
                <a:cs typeface="Arial" pitchFamily="34" charset="0"/>
              </a:rPr>
              <a:t>Галлюциногены - препараты, изменяющие сознание</a:t>
            </a:r>
            <a:endParaRPr lang="ru-RU" sz="2400" dirty="0">
              <a:latin typeface="Arial" pitchFamily="34" charset="0"/>
              <a:cs typeface="Arial" pitchFamily="34" charset="0"/>
            </a:endParaRPr>
          </a:p>
        </p:txBody>
      </p:sp>
      <p:sp>
        <p:nvSpPr>
          <p:cNvPr id="4" name="Подзаголовок 3"/>
          <p:cNvSpPr>
            <a:spLocks noGrp="1"/>
          </p:cNvSpPr>
          <p:nvPr>
            <p:ph type="subTitle" idx="1"/>
          </p:nvPr>
        </p:nvSpPr>
        <p:spPr>
          <a:xfrm>
            <a:off x="214282" y="1571612"/>
            <a:ext cx="8715436" cy="500066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ru-RU" b="1" dirty="0" smtClean="0">
                <a:solidFill>
                  <a:schemeClr val="tx1"/>
                </a:solidFill>
                <a:latin typeface="Arial" pitchFamily="34" charset="0"/>
                <a:cs typeface="Arial" pitchFamily="34" charset="0"/>
              </a:rPr>
              <a:t>Последствия применения:</a:t>
            </a:r>
            <a:endParaRPr lang="ru-RU" dirty="0" smtClean="0">
              <a:solidFill>
                <a:schemeClr val="tx1"/>
              </a:solidFill>
              <a:latin typeface="Arial" pitchFamily="34" charset="0"/>
              <a:cs typeface="Arial" pitchFamily="34" charset="0"/>
            </a:endParaRPr>
          </a:p>
          <a:p>
            <a:r>
              <a:rPr lang="ru-RU" dirty="0" smtClean="0">
                <a:solidFill>
                  <a:schemeClr val="tx1"/>
                </a:solidFill>
                <a:latin typeface="Arial" pitchFamily="34" charset="0"/>
                <a:cs typeface="Arial" pitchFamily="34" charset="0"/>
              </a:rPr>
              <a:t>Употребление галлюциногенов влечёт за собой необратимые изменения в структурах головного мозга. Возникают психические нарушения различной степени тяжести вплоть до полного распада личности. Даже однократный приём ЛСД может привести к изменению генетического кода и необратимо повредить головной мозг. В психике могут остаться следы, неотличимые от заболевания шизофренией. С каждым последующим приёмом разрушения усугубляются. Наркотик накапливается в клетках мозга. Оставаясь там на длительное время, он может вызывать те же ощущения, что и непосредственно после приёма.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53"/>
            <a:ext cx="7772400" cy="1000131"/>
          </a:xfrm>
        </p:spPr>
        <p:txBody>
          <a:bodyPr>
            <a:normAutofit/>
            <a:scene3d>
              <a:camera prst="orthographicFront"/>
              <a:lightRig rig="threePt" dir="t"/>
            </a:scene3d>
            <a:sp3d extrusionH="57150">
              <a:bevelT w="38100" h="38100"/>
            </a:sp3d>
          </a:bodyPr>
          <a:lstStyle/>
          <a:p>
            <a:r>
              <a:rPr lang="ru-RU" sz="54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rPr>
              <a:t>Всмотритесь в эти кадры</a:t>
            </a:r>
            <a:endParaRPr lang="ru-RU" sz="5400" b="1" dirty="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endParaRPr>
          </a:p>
        </p:txBody>
      </p:sp>
      <p:sp>
        <p:nvSpPr>
          <p:cNvPr id="3" name="Подзаголовок 2"/>
          <p:cNvSpPr>
            <a:spLocks noGrp="1"/>
          </p:cNvSpPr>
          <p:nvPr>
            <p:ph type="subTitle" idx="1"/>
          </p:nvPr>
        </p:nvSpPr>
        <p:spPr>
          <a:xfrm>
            <a:off x="214282" y="1285860"/>
            <a:ext cx="8643998" cy="5357850"/>
          </a:xfrm>
        </p:spPr>
        <p:txBody>
          <a:bodyPr/>
          <a:lstStyle/>
          <a:p>
            <a:pPr algn="l"/>
            <a:r>
              <a:rPr lang="en-US" dirty="0" smtClean="0"/>
              <a:t>                                     </a:t>
            </a:r>
            <a:endParaRPr lang="ru-RU" dirty="0"/>
          </a:p>
        </p:txBody>
      </p:sp>
      <p:pic>
        <p:nvPicPr>
          <p:cNvPr id="4" name="Рисунок 3" descr="Наркомания, Шокирующие фото">
            <a:hlinkClick r:id="rId2"/>
          </p:cNvPr>
          <p:cNvPicPr/>
          <p:nvPr/>
        </p:nvPicPr>
        <p:blipFill>
          <a:blip r:embed="rId3"/>
          <a:srcRect l="6666" t="2952" r="15000" b="2952"/>
          <a:stretch>
            <a:fillRect/>
          </a:stretch>
        </p:blipFill>
        <p:spPr bwMode="auto">
          <a:xfrm>
            <a:off x="214282" y="1285860"/>
            <a:ext cx="3357586" cy="2428892"/>
          </a:xfrm>
          <a:prstGeom prst="rect">
            <a:avLst/>
          </a:prstGeom>
          <a:noFill/>
          <a:ln w="9525">
            <a:noFill/>
            <a:miter lim="800000"/>
            <a:headEnd/>
            <a:tailEnd/>
          </a:ln>
        </p:spPr>
      </p:pic>
      <p:pic>
        <p:nvPicPr>
          <p:cNvPr id="5" name="Рисунок 4" descr="Наркомания, Шокирующие фото">
            <a:hlinkClick r:id="rId2"/>
          </p:cNvPr>
          <p:cNvPicPr/>
          <p:nvPr/>
        </p:nvPicPr>
        <p:blipFill>
          <a:blip r:embed="rId4"/>
          <a:srcRect l="11666" t="5536" r="8333" b="2952"/>
          <a:stretch>
            <a:fillRect/>
          </a:stretch>
        </p:blipFill>
        <p:spPr bwMode="auto">
          <a:xfrm>
            <a:off x="5500694" y="1285860"/>
            <a:ext cx="3429024" cy="2362208"/>
          </a:xfrm>
          <a:prstGeom prst="rect">
            <a:avLst/>
          </a:prstGeom>
          <a:noFill/>
          <a:ln w="9525">
            <a:noFill/>
            <a:miter lim="800000"/>
            <a:headEnd/>
            <a:tailEnd/>
          </a:ln>
        </p:spPr>
      </p:pic>
      <p:pic>
        <p:nvPicPr>
          <p:cNvPr id="6" name="Рисунок 5" descr="Наркомания, Шокирующие фото">
            <a:hlinkClick r:id="rId2"/>
          </p:cNvPr>
          <p:cNvPicPr/>
          <p:nvPr/>
        </p:nvPicPr>
        <p:blipFill>
          <a:blip r:embed="rId5"/>
          <a:srcRect l="8333" t="3296" r="15000" b="3296"/>
          <a:stretch>
            <a:fillRect/>
          </a:stretch>
        </p:blipFill>
        <p:spPr bwMode="auto">
          <a:xfrm>
            <a:off x="2786050" y="4286256"/>
            <a:ext cx="3286148" cy="2428892"/>
          </a:xfrm>
          <a:prstGeom prst="rect">
            <a:avLst/>
          </a:prstGeom>
          <a:noFill/>
          <a:ln w="9525">
            <a:noFill/>
            <a:miter lim="800000"/>
            <a:headEnd/>
            <a:tailEnd/>
          </a:ln>
        </p:spPr>
      </p:pic>
      <p:pic>
        <p:nvPicPr>
          <p:cNvPr id="7" name="Picture 4" descr="1143405535_01"/>
          <p:cNvPicPr>
            <a:picLocks noChangeAspect="1" noChangeArrowheads="1"/>
          </p:cNvPicPr>
          <p:nvPr/>
        </p:nvPicPr>
        <p:blipFill>
          <a:blip r:embed="rId6"/>
          <a:srcRect l="23352" t="8786" r="10401" b="8069"/>
          <a:stretch>
            <a:fillRect/>
          </a:stretch>
        </p:blipFill>
        <p:spPr bwMode="auto">
          <a:xfrm>
            <a:off x="2714612" y="1285860"/>
            <a:ext cx="3429024" cy="3225916"/>
          </a:xfrm>
          <a:prstGeom prst="rect">
            <a:avLst/>
          </a:prstGeom>
          <a:noFill/>
        </p:spPr>
      </p:pic>
      <p:pic>
        <p:nvPicPr>
          <p:cNvPr id="8" name="Picture 4" descr="drags_ua_07"/>
          <p:cNvPicPr>
            <a:picLocks noChangeAspect="1" noChangeArrowheads="1"/>
          </p:cNvPicPr>
          <p:nvPr/>
        </p:nvPicPr>
        <p:blipFill>
          <a:blip r:embed="rId7"/>
          <a:srcRect l="50781" t="3828" b="11797"/>
          <a:stretch>
            <a:fillRect/>
          </a:stretch>
        </p:blipFill>
        <p:spPr bwMode="auto">
          <a:xfrm>
            <a:off x="142844" y="3286124"/>
            <a:ext cx="3000375" cy="3429024"/>
          </a:xfrm>
          <a:prstGeom prst="rect">
            <a:avLst/>
          </a:prstGeom>
          <a:noFill/>
        </p:spPr>
      </p:pic>
      <p:pic>
        <p:nvPicPr>
          <p:cNvPr id="9" name="Picture 4" descr="nark4"/>
          <p:cNvPicPr>
            <a:picLocks noChangeAspect="1" noChangeArrowheads="1"/>
          </p:cNvPicPr>
          <p:nvPr/>
        </p:nvPicPr>
        <p:blipFill>
          <a:blip r:embed="rId8"/>
          <a:srcRect t="2482" b="4151"/>
          <a:stretch>
            <a:fillRect/>
          </a:stretch>
        </p:blipFill>
        <p:spPr bwMode="auto">
          <a:xfrm>
            <a:off x="6005680" y="3429000"/>
            <a:ext cx="2993312" cy="32861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714480" y="285729"/>
            <a:ext cx="6915144" cy="1357322"/>
          </a:xfrm>
        </p:spPr>
        <p:txBody>
          <a:bodyPr>
            <a:normAutofit/>
          </a:bodyPr>
          <a:lstStyle/>
          <a:p>
            <a:r>
              <a:rPr lang="ru-RU" sz="2400" b="1" dirty="0" smtClean="0">
                <a:latin typeface="Arial" pitchFamily="34" charset="0"/>
                <a:cs typeface="Arial" pitchFamily="34" charset="0"/>
              </a:rPr>
              <a:t>Человеческий организм и летучие вещества наркотического действия</a:t>
            </a:r>
            <a:endParaRPr lang="ru-RU" sz="2400" dirty="0">
              <a:latin typeface="Arial" pitchFamily="34" charset="0"/>
              <a:cs typeface="Arial" pitchFamily="34" charset="0"/>
            </a:endParaRPr>
          </a:p>
        </p:txBody>
      </p:sp>
      <p:sp>
        <p:nvSpPr>
          <p:cNvPr id="5" name="Подзаголовок 4"/>
          <p:cNvSpPr>
            <a:spLocks noGrp="1"/>
          </p:cNvSpPr>
          <p:nvPr>
            <p:ph type="subTitle" idx="1"/>
          </p:nvPr>
        </p:nvSpPr>
        <p:spPr>
          <a:xfrm>
            <a:off x="357158" y="1785926"/>
            <a:ext cx="8429684" cy="4714908"/>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ru-RU" b="1" dirty="0" smtClean="0">
                <a:solidFill>
                  <a:schemeClr val="tx1"/>
                </a:solidFill>
                <a:latin typeface="Arial" pitchFamily="34" charset="0"/>
                <a:cs typeface="Arial" pitchFamily="34" charset="0"/>
              </a:rPr>
              <a:t>Последствия применения:</a:t>
            </a:r>
            <a:endParaRPr lang="ru-RU" dirty="0" smtClean="0">
              <a:solidFill>
                <a:schemeClr val="tx1"/>
              </a:solidFill>
              <a:latin typeface="Arial" pitchFamily="34" charset="0"/>
              <a:cs typeface="Arial" pitchFamily="34" charset="0"/>
            </a:endParaRPr>
          </a:p>
          <a:p>
            <a:pPr lvl="0"/>
            <a:r>
              <a:rPr lang="ru-RU" dirty="0" smtClean="0">
                <a:solidFill>
                  <a:schemeClr val="tx1"/>
                </a:solidFill>
                <a:latin typeface="Arial" pitchFamily="34" charset="0"/>
                <a:cs typeface="Arial" pitchFamily="34" charset="0"/>
              </a:rPr>
              <a:t>Токсическое поражение и гибель клеток печени через 8-10 месяцев. </a:t>
            </a:r>
          </a:p>
          <a:p>
            <a:pPr lvl="0"/>
            <a:r>
              <a:rPr lang="ru-RU" dirty="0" smtClean="0">
                <a:solidFill>
                  <a:schemeClr val="tx1"/>
                </a:solidFill>
                <a:latin typeface="Arial" pitchFamily="34" charset="0"/>
                <a:cs typeface="Arial" pitchFamily="34" charset="0"/>
              </a:rPr>
              <a:t>Гибель клеток головного мозга и энцефалопатия (необратимое поражение головного мозга). Отставание в психическом развитии, резкое изменение характера в сторону раздражительности, вспыльчивости, несдержанности и неуправляемой агрессивности. </a:t>
            </a:r>
          </a:p>
          <a:p>
            <a:pPr lvl="0"/>
            <a:r>
              <a:rPr lang="ru-RU" dirty="0" smtClean="0">
                <a:solidFill>
                  <a:schemeClr val="tx1"/>
                </a:solidFill>
                <a:latin typeface="Arial" pitchFamily="34" charset="0"/>
                <a:cs typeface="Arial" pitchFamily="34" charset="0"/>
              </a:rPr>
              <a:t>Гибель клеток лёгких, частые и тяжёлые пневмонии. </a:t>
            </a:r>
          </a:p>
          <a:p>
            <a:pPr lvl="0"/>
            <a:r>
              <a:rPr lang="ru-RU" dirty="0" smtClean="0">
                <a:solidFill>
                  <a:schemeClr val="tx1"/>
                </a:solidFill>
                <a:latin typeface="Arial" pitchFamily="34" charset="0"/>
                <a:cs typeface="Arial" pitchFamily="34" charset="0"/>
              </a:rPr>
              <a:t>Длительное употребление ведёт к инвалидности.</a:t>
            </a:r>
          </a:p>
          <a:p>
            <a:endParaRPr lang="ru-RU" dirty="0"/>
          </a:p>
        </p:txBody>
      </p:sp>
      <p:pic>
        <p:nvPicPr>
          <p:cNvPr id="6" name="Рисунок 5" descr="http://www.pmed.ru/images/nar_tox.jpg"/>
          <p:cNvPicPr/>
          <p:nvPr/>
        </p:nvPicPr>
        <p:blipFill>
          <a:blip r:embed="rId2"/>
          <a:srcRect/>
          <a:stretch>
            <a:fillRect/>
          </a:stretch>
        </p:blipFill>
        <p:spPr bwMode="auto">
          <a:xfrm>
            <a:off x="357158" y="357166"/>
            <a:ext cx="1152525" cy="1104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14612" y="142853"/>
            <a:ext cx="6200764" cy="1071570"/>
          </a:xfrm>
        </p:spPr>
        <p:txBody>
          <a:bodyPr>
            <a:normAutofit/>
          </a:bodyPr>
          <a:lstStyle/>
          <a:p>
            <a:pPr algn="l"/>
            <a:r>
              <a:rPr lang="ru-RU" sz="2800"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latin typeface="Arial" pitchFamily="34" charset="0"/>
                <a:cs typeface="Arial" pitchFamily="34" charset="0"/>
              </a:rPr>
              <a:t>Вопросы      диагностики:</a:t>
            </a:r>
            <a:endParaRPr lang="ru-RU" sz="2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Подзаголовок 2"/>
          <p:cNvSpPr>
            <a:spLocks noGrp="1"/>
          </p:cNvSpPr>
          <p:nvPr>
            <p:ph type="subTitle" idx="1"/>
          </p:nvPr>
        </p:nvSpPr>
        <p:spPr>
          <a:xfrm>
            <a:off x="357158" y="1357298"/>
            <a:ext cx="8429684" cy="5286412"/>
          </a:xfrm>
        </p:spPr>
        <p:txBody>
          <a:bodyPr>
            <a:normAutofit/>
          </a:bodyPr>
          <a:lstStyle/>
          <a:p>
            <a:pPr algn="l">
              <a:buFont typeface="Wingdings" pitchFamily="2" charset="2"/>
              <a:buChar char="§"/>
            </a:pPr>
            <a:r>
              <a:rPr lang="ru-RU" sz="2400" b="1" dirty="0" smtClean="0">
                <a:solidFill>
                  <a:schemeClr val="tx1"/>
                </a:solidFill>
                <a:latin typeface="Arial" pitchFamily="34" charset="0"/>
                <a:cs typeface="Arial" pitchFamily="34" charset="0"/>
              </a:rPr>
              <a:t>Знаете ли Вы о существовании веществ с особым действием на организм и психику человека?</a:t>
            </a:r>
          </a:p>
          <a:p>
            <a:pPr algn="l">
              <a:buFont typeface="Wingdings" pitchFamily="2" charset="2"/>
              <a:buChar char="§"/>
            </a:pPr>
            <a:r>
              <a:rPr lang="ru-RU" sz="2400" b="1" dirty="0" smtClean="0">
                <a:solidFill>
                  <a:schemeClr val="tx1"/>
                </a:solidFill>
                <a:latin typeface="Arial" pitchFamily="34" charset="0"/>
                <a:cs typeface="Arial" pitchFamily="34" charset="0"/>
              </a:rPr>
              <a:t>Откуда Вы получили эти сведения?</a:t>
            </a:r>
          </a:p>
          <a:p>
            <a:pPr algn="l">
              <a:buFont typeface="Wingdings" pitchFamily="2" charset="2"/>
              <a:buChar char="§"/>
            </a:pPr>
            <a:r>
              <a:rPr lang="ru-RU" sz="2400" b="1" dirty="0" smtClean="0">
                <a:solidFill>
                  <a:schemeClr val="tx1"/>
                </a:solidFill>
                <a:latin typeface="Arial" pitchFamily="34" charset="0"/>
                <a:cs typeface="Arial" pitchFamily="34" charset="0"/>
              </a:rPr>
              <a:t>Была ли в Вашей жизни ситуация, когда вам предлагали попробовать ПАВ?</a:t>
            </a:r>
          </a:p>
          <a:p>
            <a:pPr algn="l">
              <a:buFont typeface="Wingdings" pitchFamily="2" charset="2"/>
              <a:buChar char="§"/>
            </a:pPr>
            <a:r>
              <a:rPr lang="ru-RU" sz="2400" b="1" dirty="0" smtClean="0">
                <a:solidFill>
                  <a:schemeClr val="tx1"/>
                </a:solidFill>
                <a:latin typeface="Arial" pitchFamily="34" charset="0"/>
                <a:cs typeface="Arial" pitchFamily="34" charset="0"/>
              </a:rPr>
              <a:t>Пробовали ли Вы какие-либо наркотические или токсические вещества?</a:t>
            </a:r>
          </a:p>
          <a:p>
            <a:pPr algn="l">
              <a:buFont typeface="Wingdings" pitchFamily="2" charset="2"/>
              <a:buChar char="§"/>
            </a:pPr>
            <a:r>
              <a:rPr lang="ru-RU" sz="2400" b="1" dirty="0" smtClean="0">
                <a:solidFill>
                  <a:schemeClr val="tx1"/>
                </a:solidFill>
                <a:latin typeface="Arial" pitchFamily="34" charset="0"/>
                <a:cs typeface="Arial" pitchFamily="34" charset="0"/>
              </a:rPr>
              <a:t>Собираетесь ли Вы испытать на себе их действие?</a:t>
            </a:r>
          </a:p>
          <a:p>
            <a:pPr algn="l">
              <a:buFont typeface="Wingdings" pitchFamily="2" charset="2"/>
              <a:buChar char="§"/>
            </a:pPr>
            <a:r>
              <a:rPr lang="ru-RU" sz="2400" b="1" dirty="0" smtClean="0">
                <a:solidFill>
                  <a:schemeClr val="tx1"/>
                </a:solidFill>
                <a:latin typeface="Arial" pitchFamily="34" charset="0"/>
                <a:cs typeface="Arial" pitchFamily="34" charset="0"/>
              </a:rPr>
              <a:t>Употребляют ли ваши знакомые токсические и наркотические вещества?</a:t>
            </a:r>
          </a:p>
          <a:p>
            <a:pPr algn="l">
              <a:buFont typeface="Wingdings" pitchFamily="2" charset="2"/>
              <a:buChar char="§"/>
            </a:pPr>
            <a:r>
              <a:rPr lang="ru-RU" sz="2400" b="1" dirty="0" smtClean="0">
                <a:solidFill>
                  <a:schemeClr val="tx1"/>
                </a:solidFill>
                <a:latin typeface="Arial" pitchFamily="34" charset="0"/>
                <a:cs typeface="Arial" pitchFamily="34" charset="0"/>
              </a:rPr>
              <a:t>Почему, как Вы думаете, употребляют наркотические и токсические вещества?</a:t>
            </a:r>
          </a:p>
          <a:p>
            <a:pPr algn="l"/>
            <a:endParaRPr lang="ru-RU" sz="2400" dirty="0">
              <a:solidFill>
                <a:schemeClr val="tx1"/>
              </a:solidFill>
              <a:latin typeface="Arial" pitchFamily="34" charset="0"/>
              <a:cs typeface="Arial" pitchFamily="34" charset="0"/>
            </a:endParaRPr>
          </a:p>
        </p:txBody>
      </p:sp>
      <p:pic>
        <p:nvPicPr>
          <p:cNvPr id="1026" name="Picture 2" descr="C:\Program Files\Microsoft Office\2007\MEDIA\CAGCAT10\j0299125.wmf"/>
          <p:cNvPicPr>
            <a:picLocks noChangeAspect="1" noChangeArrowheads="1"/>
          </p:cNvPicPr>
          <p:nvPr/>
        </p:nvPicPr>
        <p:blipFill>
          <a:blip r:embed="rId2"/>
          <a:srcRect/>
          <a:stretch>
            <a:fillRect/>
          </a:stretch>
        </p:blipFill>
        <p:spPr bwMode="auto">
          <a:xfrm>
            <a:off x="1214414" y="142852"/>
            <a:ext cx="1100023" cy="13572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214282" y="142852"/>
            <a:ext cx="8715436" cy="2214578"/>
          </a:xfrm>
        </p:spPr>
        <p:style>
          <a:lnRef idx="1">
            <a:schemeClr val="accent1"/>
          </a:lnRef>
          <a:fillRef idx="2">
            <a:schemeClr val="accent1"/>
          </a:fillRef>
          <a:effectRef idx="1">
            <a:schemeClr val="accent1"/>
          </a:effectRef>
          <a:fontRef idx="minor">
            <a:schemeClr val="dk1"/>
          </a:fontRef>
        </p:style>
        <p:txBody>
          <a:bodyPr>
            <a:noAutofit/>
          </a:bodyPr>
          <a:lstStyle/>
          <a:p>
            <a:r>
              <a:rPr lang="ru-RU" sz="2800" b="1" dirty="0" smtClean="0">
                <a:ln w="10541" cmpd="sng">
                  <a:solidFill>
                    <a:schemeClr val="accent1">
                      <a:shade val="88000"/>
                      <a:satMod val="110000"/>
                    </a:schemeClr>
                  </a:solidFill>
                  <a:prstDash val="solid"/>
                </a:ln>
                <a:solidFill>
                  <a:schemeClr val="tx2">
                    <a:lumMod val="50000"/>
                  </a:schemeClr>
                </a:solidFill>
                <a:latin typeface="Arial" pitchFamily="34" charset="0"/>
                <a:cs typeface="Arial" pitchFamily="34" charset="0"/>
              </a:rPr>
              <a:t>Все наркотики</a:t>
            </a:r>
            <a:r>
              <a:rPr lang="en-US" sz="2800" b="1" dirty="0" smtClean="0">
                <a:ln w="10541" cmpd="sng">
                  <a:solidFill>
                    <a:schemeClr val="accent1">
                      <a:shade val="88000"/>
                      <a:satMod val="110000"/>
                    </a:schemeClr>
                  </a:solidFill>
                  <a:prstDash val="solid"/>
                </a:ln>
                <a:solidFill>
                  <a:schemeClr val="tx2">
                    <a:lumMod val="50000"/>
                  </a:schemeClr>
                </a:solidFill>
                <a:latin typeface="Arial" pitchFamily="34" charset="0"/>
                <a:cs typeface="Arial" pitchFamily="34" charset="0"/>
              </a:rPr>
              <a:t> </a:t>
            </a:r>
            <a:r>
              <a:rPr lang="ru-RU" sz="2800" b="1" dirty="0" smtClean="0">
                <a:ln w="10541" cmpd="sng">
                  <a:solidFill>
                    <a:schemeClr val="accent1">
                      <a:shade val="88000"/>
                      <a:satMod val="110000"/>
                    </a:schemeClr>
                  </a:solidFill>
                  <a:prstDash val="solid"/>
                </a:ln>
                <a:solidFill>
                  <a:schemeClr val="tx2">
                    <a:lumMod val="50000"/>
                  </a:schemeClr>
                </a:solidFill>
                <a:latin typeface="Arial" pitchFamily="34" charset="0"/>
                <a:cs typeface="Arial" pitchFamily="34" charset="0"/>
              </a:rPr>
              <a:t> -  допинг, разрушающий душу и тело.</a:t>
            </a:r>
            <a:r>
              <a:rPr lang="en-US" sz="2800" b="1" dirty="0" smtClean="0">
                <a:ln w="10541" cmpd="sng">
                  <a:solidFill>
                    <a:schemeClr val="accent1">
                      <a:shade val="88000"/>
                      <a:satMod val="110000"/>
                    </a:schemeClr>
                  </a:solidFill>
                  <a:prstDash val="solid"/>
                </a:ln>
                <a:solidFill>
                  <a:schemeClr val="tx2">
                    <a:lumMod val="50000"/>
                  </a:schemeClr>
                </a:solidFill>
                <a:latin typeface="Arial" pitchFamily="34" charset="0"/>
                <a:cs typeface="Arial" pitchFamily="34" charset="0"/>
              </a:rPr>
              <a:t> </a:t>
            </a:r>
            <a:r>
              <a:rPr lang="ru-RU" sz="2800" b="1" dirty="0" smtClean="0">
                <a:ln w="10541" cmpd="sng">
                  <a:solidFill>
                    <a:schemeClr val="accent1">
                      <a:shade val="88000"/>
                      <a:satMod val="110000"/>
                    </a:schemeClr>
                  </a:solidFill>
                  <a:prstDash val="solid"/>
                </a:ln>
                <a:solidFill>
                  <a:schemeClr val="tx2">
                    <a:lumMod val="50000"/>
                  </a:schemeClr>
                </a:solidFill>
                <a:latin typeface="Arial" pitchFamily="34" charset="0"/>
                <a:cs typeface="Arial" pitchFamily="34" charset="0"/>
              </a:rPr>
              <a:t>Х</a:t>
            </a:r>
            <a:r>
              <a:rPr lang="ru-RU" sz="2800" b="1" i="1" dirty="0" smtClean="0">
                <a:ln w="10541" cmpd="sng">
                  <a:solidFill>
                    <a:schemeClr val="accent1">
                      <a:shade val="88000"/>
                      <a:satMod val="110000"/>
                    </a:schemeClr>
                  </a:solidFill>
                  <a:prstDash val="solid"/>
                </a:ln>
                <a:solidFill>
                  <a:schemeClr val="tx2">
                    <a:lumMod val="50000"/>
                  </a:schemeClr>
                </a:solidFill>
                <a:latin typeface="Arial" pitchFamily="34" charset="0"/>
                <a:cs typeface="Arial" pitchFamily="34" charset="0"/>
              </a:rPr>
              <a:t>ронические наркоманы – это психические и физические инвалиды,  для которых самая близкая перспектива в жизни – это  преждевременная смерть. </a:t>
            </a:r>
            <a:endParaRPr lang="ru-RU" sz="2800" b="1" dirty="0">
              <a:ln w="10541" cmpd="sng">
                <a:solidFill>
                  <a:schemeClr val="accent1">
                    <a:shade val="88000"/>
                    <a:satMod val="110000"/>
                  </a:schemeClr>
                </a:solidFill>
                <a:prstDash val="solid"/>
              </a:ln>
              <a:solidFill>
                <a:schemeClr val="tx2">
                  <a:lumMod val="50000"/>
                </a:schemeClr>
              </a:solidFill>
              <a:latin typeface="Arial" pitchFamily="34" charset="0"/>
              <a:cs typeface="Arial" pitchFamily="34" charset="0"/>
            </a:endParaRPr>
          </a:p>
        </p:txBody>
      </p:sp>
      <p:sp>
        <p:nvSpPr>
          <p:cNvPr id="4" name="Подзаголовок 3"/>
          <p:cNvSpPr>
            <a:spLocks noGrp="1"/>
          </p:cNvSpPr>
          <p:nvPr>
            <p:ph type="subTitle" idx="1"/>
          </p:nvPr>
        </p:nvSpPr>
        <p:spPr>
          <a:xfrm>
            <a:off x="357158" y="2643182"/>
            <a:ext cx="8358246" cy="3929090"/>
          </a:xfrm>
        </p:spPr>
        <p:txBody>
          <a:bodyPr/>
          <a:lstStyle/>
          <a:p>
            <a:endParaRPr lang="ru-RU" dirty="0"/>
          </a:p>
        </p:txBody>
      </p:sp>
      <p:pic>
        <p:nvPicPr>
          <p:cNvPr id="5" name="Picture 4" descr="drags_ui"/>
          <p:cNvPicPr>
            <a:picLocks noChangeAspect="1" noChangeArrowheads="1"/>
          </p:cNvPicPr>
          <p:nvPr/>
        </p:nvPicPr>
        <p:blipFill>
          <a:blip r:embed="rId2"/>
          <a:srcRect/>
          <a:stretch>
            <a:fillRect/>
          </a:stretch>
        </p:blipFill>
        <p:spPr bwMode="auto">
          <a:xfrm>
            <a:off x="357158" y="2643182"/>
            <a:ext cx="4071966" cy="2714644"/>
          </a:xfrm>
          <a:prstGeom prst="rect">
            <a:avLst/>
          </a:prstGeom>
          <a:noFill/>
        </p:spPr>
      </p:pic>
      <p:pic>
        <p:nvPicPr>
          <p:cNvPr id="7" name="Picture 4" descr="1143405535_02"/>
          <p:cNvPicPr>
            <a:picLocks noChangeAspect="1" noChangeArrowheads="1"/>
          </p:cNvPicPr>
          <p:nvPr/>
        </p:nvPicPr>
        <p:blipFill>
          <a:blip r:embed="rId3"/>
          <a:srcRect/>
          <a:stretch>
            <a:fillRect/>
          </a:stretch>
        </p:blipFill>
        <p:spPr bwMode="auto">
          <a:xfrm>
            <a:off x="5929322" y="2643182"/>
            <a:ext cx="2786082" cy="3946950"/>
          </a:xfrm>
          <a:prstGeom prst="rect">
            <a:avLst/>
          </a:prstGeom>
          <a:noFill/>
        </p:spPr>
      </p:pic>
      <p:pic>
        <p:nvPicPr>
          <p:cNvPr id="8" name="Рисунок 7" descr="Признаки употребления наркотиков"/>
          <p:cNvPicPr/>
          <p:nvPr/>
        </p:nvPicPr>
        <p:blipFill>
          <a:blip r:embed="rId4"/>
          <a:srcRect/>
          <a:stretch>
            <a:fillRect/>
          </a:stretch>
        </p:blipFill>
        <p:spPr bwMode="auto">
          <a:xfrm>
            <a:off x="2214546" y="3500438"/>
            <a:ext cx="4429156" cy="2928958"/>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297238"/>
          </a:xfrm>
        </p:spPr>
        <p:txBody>
          <a:bodyPr>
            <a:noAutofit/>
          </a:bodyPr>
          <a:lstStyle/>
          <a:p>
            <a:r>
              <a:rPr lang="ru-RU" sz="6600" b="1" dirty="0" smtClean="0">
                <a:latin typeface="Arial" pitchFamily="34" charset="0"/>
                <a:cs typeface="Arial" pitchFamily="34" charset="0"/>
              </a:rPr>
              <a:t>Это – не страшная сказка, это – быль, название которой</a:t>
            </a:r>
            <a:endParaRPr lang="ru-RU" sz="6600" b="1" dirty="0">
              <a:latin typeface="Arial" pitchFamily="34" charset="0"/>
              <a:cs typeface="Arial" pitchFamily="34" charset="0"/>
            </a:endParaRPr>
          </a:p>
        </p:txBody>
      </p:sp>
      <p:sp>
        <p:nvSpPr>
          <p:cNvPr id="3" name="Содержимое 2"/>
          <p:cNvSpPr>
            <a:spLocks noGrp="1"/>
          </p:cNvSpPr>
          <p:nvPr>
            <p:ph idx="1"/>
          </p:nvPr>
        </p:nvSpPr>
        <p:spPr>
          <a:xfrm>
            <a:off x="142844" y="3714752"/>
            <a:ext cx="8786874" cy="2411411"/>
          </a:xfrm>
        </p:spPr>
        <p:txBody>
          <a:bodyPr>
            <a:normAutofit/>
          </a:bodyPr>
          <a:lstStyle/>
          <a:p>
            <a:pPr algn="ctr">
              <a:buNone/>
            </a:pPr>
            <a:r>
              <a:rPr lang="ru-RU" sz="9600" dirty="0" smtClean="0">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latin typeface="Arial Black" pitchFamily="34" charset="0"/>
              </a:rPr>
              <a:t>наркомания</a:t>
            </a:r>
            <a:endParaRPr lang="ru-RU" sz="9600" dirty="0">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8)">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fontScale="90000"/>
          </a:bodyPr>
          <a:lstStyle/>
          <a:p>
            <a:r>
              <a:rPr lang="ru-RU" b="1" dirty="0" smtClean="0"/>
              <a:t/>
            </a:r>
            <a:br>
              <a:rPr lang="ru-RU" b="1" dirty="0" smtClean="0"/>
            </a:br>
            <a:r>
              <a:rPr lang="ru-RU" b="1" dirty="0" smtClean="0">
                <a:latin typeface="Arial" pitchFamily="34" charset="0"/>
                <a:cs typeface="Arial" pitchFamily="34" charset="0"/>
              </a:rPr>
              <a:t>Осознание </a:t>
            </a:r>
            <a:r>
              <a:rPr lang="ru-RU" b="1" dirty="0">
                <a:latin typeface="Arial" pitchFamily="34" charset="0"/>
                <a:cs typeface="Arial" pitchFamily="34" charset="0"/>
              </a:rPr>
              <a:t>личной ответственности человека за свое здоровье и пробуждение стремления не испытывать его на прочность употреблением наркотических веществ - </a:t>
            </a:r>
            <a:r>
              <a:rPr lang="ru-RU" b="1" dirty="0" smtClean="0">
                <a:latin typeface="Arial" pitchFamily="34" charset="0"/>
                <a:cs typeface="Arial" pitchFamily="34" charset="0"/>
              </a:rPr>
              <a:t>актуальная</a:t>
            </a:r>
            <a:r>
              <a:rPr lang="ru-RU" b="1" dirty="0" smtClean="0">
                <a:latin typeface="Arial" pitchFamily="34" charset="0"/>
                <a:cs typeface="Arial" pitchFamily="34" charset="0"/>
              </a:rPr>
              <a:t> </a:t>
            </a:r>
            <a:r>
              <a:rPr lang="ru-RU" b="1" dirty="0">
                <a:latin typeface="Arial" pitchFamily="34" charset="0"/>
                <a:cs typeface="Arial" pitchFamily="34" charset="0"/>
              </a:rPr>
              <a:t>проблема современности </a:t>
            </a:r>
            <a:r>
              <a:rPr lang="ru-RU" dirty="0"/>
              <a:t/>
            </a:r>
            <a:br>
              <a:rPr lang="ru-RU" dirty="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2797172"/>
          </a:xfrm>
        </p:spPr>
        <p:style>
          <a:lnRef idx="1">
            <a:schemeClr val="dk1"/>
          </a:lnRef>
          <a:fillRef idx="2">
            <a:schemeClr val="dk1"/>
          </a:fillRef>
          <a:effectRef idx="1">
            <a:schemeClr val="dk1"/>
          </a:effectRef>
          <a:fontRef idx="minor">
            <a:schemeClr val="dk1"/>
          </a:fontRef>
        </p:style>
        <p:txBody>
          <a:bodyPr>
            <a:normAutofit/>
          </a:bodyPr>
          <a:lstStyle/>
          <a:p>
            <a:r>
              <a:rPr lang="ru-RU" sz="2800" b="1" dirty="0"/>
              <a:t>Проблема не в том, что правды о наркомании большинство граждан не знает, а что в</a:t>
            </a:r>
            <a:r>
              <a:rPr lang="ru-RU" sz="2800" dirty="0"/>
              <a:t> </a:t>
            </a:r>
            <a:r>
              <a:rPr lang="ru-RU" sz="2800" b="1" dirty="0"/>
              <a:t>сознании многих — измышления о наркомании, неточные или вообще </a:t>
            </a:r>
            <a:r>
              <a:rPr lang="ru-RU" sz="2800" b="1" dirty="0">
                <a:latin typeface="Arial" pitchFamily="34" charset="0"/>
                <a:cs typeface="Arial" pitchFamily="34" charset="0"/>
              </a:rPr>
              <a:t>ошибочные</a:t>
            </a:r>
            <a:r>
              <a:rPr lang="ru-RU" sz="2800" b="1" dirty="0"/>
              <a:t> сведения, порождаемые непониманием её специфики, а также </a:t>
            </a:r>
            <a:r>
              <a:rPr lang="ru-RU" sz="2800" b="1" dirty="0" smtClean="0"/>
              <a:t>влиянием наркотической </a:t>
            </a:r>
            <a:r>
              <a:rPr lang="ru-RU" sz="2800" b="1" dirty="0"/>
              <a:t>идеологии</a:t>
            </a:r>
            <a:r>
              <a:rPr lang="ru-RU" sz="2800" dirty="0"/>
              <a:t>.</a:t>
            </a:r>
          </a:p>
        </p:txBody>
      </p:sp>
      <p:sp>
        <p:nvSpPr>
          <p:cNvPr id="3" name="Содержимое 2"/>
          <p:cNvSpPr>
            <a:spLocks noGrp="1"/>
          </p:cNvSpPr>
          <p:nvPr>
            <p:ph idx="1"/>
          </p:nvPr>
        </p:nvSpPr>
        <p:spPr>
          <a:xfrm>
            <a:off x="500034" y="3286124"/>
            <a:ext cx="8229600" cy="3357586"/>
          </a:xfrm>
        </p:spPr>
        <p:style>
          <a:lnRef idx="1">
            <a:schemeClr val="accent6"/>
          </a:lnRef>
          <a:fillRef idx="2">
            <a:schemeClr val="accent6"/>
          </a:fillRef>
          <a:effectRef idx="1">
            <a:schemeClr val="accent6"/>
          </a:effectRef>
          <a:fontRef idx="minor">
            <a:schemeClr val="dk1"/>
          </a:fontRef>
        </p:style>
        <p:txBody>
          <a:bodyPr>
            <a:normAutofit/>
          </a:bodyPr>
          <a:lstStyle/>
          <a:p>
            <a:pPr algn="ctr">
              <a:buNone/>
            </a:pPr>
            <a:r>
              <a:rPr lang="ru-RU" b="1" dirty="0">
                <a:latin typeface="Arial" pitchFamily="34" charset="0"/>
                <a:cs typeface="Arial" pitchFamily="34" charset="0"/>
              </a:rPr>
              <a:t>Главное «оружие» в борьбе с наркотиками - это информация.</a:t>
            </a:r>
            <a:r>
              <a:rPr lang="ru-RU" dirty="0">
                <a:latin typeface="Arial" pitchFamily="34" charset="0"/>
                <a:cs typeface="Arial" pitchFamily="34" charset="0"/>
              </a:rPr>
              <a:t> </a:t>
            </a:r>
            <a:r>
              <a:rPr lang="ru-RU" b="1" i="1" dirty="0">
                <a:latin typeface="Arial" pitchFamily="34" charset="0"/>
                <a:cs typeface="Arial" pitchFamily="34" charset="0"/>
              </a:rPr>
              <a:t>Необходимо, чтобы каждый человек знал о действии, о вреде, приносимом ими организму человека. </a:t>
            </a:r>
            <a:endParaRPr lang="ru-RU" dirty="0">
              <a:latin typeface="Arial" pitchFamily="34" charset="0"/>
              <a:cs typeface="Arial" pitchFamily="34" charset="0"/>
            </a:endParaRP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r>
              <a:rPr lang="ru-RU" sz="2700" dirty="0" smtClean="0"/>
              <a:t/>
            </a:r>
            <a:br>
              <a:rPr lang="ru-RU" sz="2700" dirty="0" smtClean="0"/>
            </a:br>
            <a:r>
              <a:rPr lang="ru-RU" sz="2700" dirty="0" smtClean="0"/>
              <a:t/>
            </a:r>
            <a:br>
              <a:rPr lang="ru-RU" sz="2700" dirty="0" smtClean="0"/>
            </a:br>
            <a:r>
              <a:rPr lang="ru-RU" sz="2000" b="1" dirty="0" smtClean="0">
                <a:latin typeface="Arial" pitchFamily="34" charset="0"/>
                <a:cs typeface="Arial" pitchFamily="34" charset="0"/>
              </a:rPr>
              <a:t>Чтобы </a:t>
            </a:r>
            <a:r>
              <a:rPr lang="ru-RU" sz="2000" b="1" dirty="0">
                <a:latin typeface="Arial" pitchFamily="34" charset="0"/>
                <a:cs typeface="Arial" pitchFamily="34" charset="0"/>
              </a:rPr>
              <a:t>бороться с бедой, необходимо знать, где и в чём  её корни. </a:t>
            </a:r>
            <a:r>
              <a:rPr lang="ru-RU" b="1" dirty="0">
                <a:latin typeface="Arial" pitchFamily="34" charset="0"/>
                <a:cs typeface="Arial" pitchFamily="34" charset="0"/>
              </a:rPr>
              <a:t/>
            </a:r>
            <a:br>
              <a:rPr lang="ru-RU" b="1" dirty="0">
                <a:latin typeface="Arial" pitchFamily="34" charset="0"/>
                <a:cs typeface="Arial" pitchFamily="34" charset="0"/>
              </a:rPr>
            </a:br>
            <a:endParaRPr lang="ru-RU" b="1" dirty="0">
              <a:latin typeface="Arial" pitchFamily="34" charset="0"/>
              <a:cs typeface="Arial" pitchFamily="34" charset="0"/>
            </a:endParaRPr>
          </a:p>
        </p:txBody>
      </p:sp>
      <p:sp>
        <p:nvSpPr>
          <p:cNvPr id="3" name="Содержимое 2"/>
          <p:cNvSpPr>
            <a:spLocks noGrp="1"/>
          </p:cNvSpPr>
          <p:nvPr>
            <p:ph idx="1"/>
          </p:nvPr>
        </p:nvSpPr>
        <p:spPr>
          <a:xfrm>
            <a:off x="142844" y="857232"/>
            <a:ext cx="8858312" cy="5857916"/>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buNone/>
            </a:pPr>
            <a:r>
              <a:rPr lang="ru-RU" sz="1900" b="1" dirty="0">
                <a:latin typeface="Arial" pitchFamily="34" charset="0"/>
                <a:cs typeface="Arial" pitchFamily="34" charset="0"/>
              </a:rPr>
              <a:t>История употребления наркотических препаратов</a:t>
            </a:r>
            <a:r>
              <a:rPr lang="ru-RU" sz="1900" dirty="0">
                <a:latin typeface="Arial" pitchFamily="34" charset="0"/>
                <a:cs typeface="Arial" pitchFamily="34" charset="0"/>
              </a:rPr>
              <a:t> (в их современном понимании), восходит к цивилизации шумеров, за 5 тысяч лет до нашей эры. Именно в раскопках тех времен были найдены первые письменные упоминания о приготовлении и употреблении опиума, который они называли «</a:t>
            </a:r>
            <a:r>
              <a:rPr lang="ru-RU" sz="1900" dirty="0" err="1">
                <a:latin typeface="Arial" pitchFamily="34" charset="0"/>
                <a:cs typeface="Arial" pitchFamily="34" charset="0"/>
              </a:rPr>
              <a:t>gil</a:t>
            </a:r>
            <a:r>
              <a:rPr lang="ru-RU" sz="1900" dirty="0">
                <a:latin typeface="Arial" pitchFamily="34" charset="0"/>
                <a:cs typeface="Arial" pitchFamily="34" charset="0"/>
              </a:rPr>
              <a:t>», что значит «радость».</a:t>
            </a:r>
          </a:p>
          <a:p>
            <a:pPr>
              <a:buNone/>
            </a:pPr>
            <a:r>
              <a:rPr lang="ru-RU" sz="1900" dirty="0">
                <a:latin typeface="Arial" pitchFamily="34" charset="0"/>
                <a:cs typeface="Arial" pitchFamily="34" charset="0"/>
              </a:rPr>
              <a:t>К третьему тысячелетию до нашей эры позднейшая традиция относила лечебник китайского императора </a:t>
            </a:r>
            <a:r>
              <a:rPr lang="ru-RU" sz="1900" u="sng" dirty="0" err="1">
                <a:latin typeface="Arial" pitchFamily="34" charset="0"/>
                <a:cs typeface="Arial" pitchFamily="34" charset="0"/>
                <a:hlinkClick r:id="rId2" tooltip="Шэнь-нун"/>
              </a:rPr>
              <a:t>Шэнь-нуна</a:t>
            </a:r>
            <a:r>
              <a:rPr lang="ru-RU" sz="1900" dirty="0">
                <a:latin typeface="Arial" pitchFamily="34" charset="0"/>
                <a:cs typeface="Arial" pitchFamily="34" charset="0"/>
              </a:rPr>
              <a:t> о применении гашиша как «лекарства от </a:t>
            </a:r>
            <a:r>
              <a:rPr lang="ru-RU" sz="1900" dirty="0" err="1">
                <a:latin typeface="Arial" pitchFamily="34" charset="0"/>
                <a:cs typeface="Arial" pitchFamily="34" charset="0"/>
              </a:rPr>
              <a:t>рассеяности</a:t>
            </a:r>
            <a:r>
              <a:rPr lang="ru-RU" sz="1900" dirty="0">
                <a:latin typeface="Arial" pitchFamily="34" charset="0"/>
                <a:cs typeface="Arial" pitchFamily="34" charset="0"/>
              </a:rPr>
              <a:t>, кашля и поноса». Значительную древность имеют и погребальные комплексы южноамериканских индейцев, изображавшие на стенах людей, жующих листья коки.</a:t>
            </a:r>
          </a:p>
          <a:p>
            <a:pPr>
              <a:buNone/>
            </a:pPr>
            <a:r>
              <a:rPr lang="ru-RU" sz="1900" dirty="0">
                <a:latin typeface="Arial" pitchFamily="34" charset="0"/>
                <a:cs typeface="Arial" pitchFamily="34" charset="0"/>
              </a:rPr>
              <a:t>Наркотики, как вещества, изменяющие состояние человека, были известны и древним грекам, и древним римлянам. Кроме того, греческая культура дала название препарату приготовляемому из млечного сока засохших головок мака — слово «</a:t>
            </a:r>
            <a:r>
              <a:rPr lang="ru-RU" sz="1900" dirty="0" err="1">
                <a:latin typeface="Arial" pitchFamily="34" charset="0"/>
                <a:cs typeface="Arial" pitchFamily="34" charset="0"/>
              </a:rPr>
              <a:t>οπος</a:t>
            </a:r>
            <a:r>
              <a:rPr lang="ru-RU" sz="1900" dirty="0">
                <a:latin typeface="Arial" pitchFamily="34" charset="0"/>
                <a:cs typeface="Arial" pitchFamily="34" charset="0"/>
              </a:rPr>
              <a:t>» («опиум») в переводе с греческого означает «сок».</a:t>
            </a:r>
          </a:p>
          <a:p>
            <a:pPr>
              <a:buNone/>
            </a:pPr>
            <a:r>
              <a:rPr lang="ru-RU" sz="1900" dirty="0">
                <a:latin typeface="Arial" pitchFamily="34" charset="0"/>
                <a:cs typeface="Arial" pitchFamily="34" charset="0"/>
              </a:rPr>
              <a:t>Римские врачи I века нашей эры очень хорошо относились к опиуму, применяя его для лечения различных заболеваний. С авторитетом римского врача Клавдия </a:t>
            </a:r>
            <a:r>
              <a:rPr lang="ru-RU" sz="1900" u="sng" dirty="0">
                <a:latin typeface="Arial" pitchFamily="34" charset="0"/>
                <a:cs typeface="Arial" pitchFamily="34" charset="0"/>
                <a:hlinkClick r:id="rId3" tooltip="Гален"/>
              </a:rPr>
              <a:t>Галена</a:t>
            </a:r>
            <a:r>
              <a:rPr lang="ru-RU" sz="1900" dirty="0">
                <a:latin typeface="Arial" pitchFamily="34" charset="0"/>
                <a:cs typeface="Arial" pitchFamily="34" charset="0"/>
              </a:rPr>
              <a:t> (129—201 гг. н. э.), восторженно  относившегося к опиуму, некоторые историки связывают чрезвычайную популярность опиума в Риме в начале первого тысячелетия.</a:t>
            </a:r>
          </a:p>
          <a:p>
            <a:pPr>
              <a:buNone/>
            </a:pPr>
            <a:r>
              <a:rPr lang="ru-RU" sz="1900" dirty="0">
                <a:latin typeface="Arial" pitchFamily="34" charset="0"/>
                <a:cs typeface="Arial" pitchFamily="34" charset="0"/>
              </a:rPr>
              <a:t>Любопытным историческим свидетельством можно считать записки римского военачальника Плиния (коменданта крепости Трир в западной Германии). В своем письме в Рим, он жаловался на употребление солдатами выварки горькой полыни — «</a:t>
            </a:r>
            <a:r>
              <a:rPr lang="ru-RU" sz="1900" dirty="0" err="1">
                <a:latin typeface="Arial" pitchFamily="34" charset="0"/>
                <a:cs typeface="Arial" pitchFamily="34" charset="0"/>
              </a:rPr>
              <a:t>абсинтум</a:t>
            </a:r>
            <a:r>
              <a:rPr lang="ru-RU" sz="1900" dirty="0">
                <a:latin typeface="Arial" pitchFamily="34" charset="0"/>
                <a:cs typeface="Arial" pitchFamily="34" charset="0"/>
              </a:rPr>
              <a:t>», после которого «ходят как в дурмане». По всей видимости речь идет о подобии напитка «Абсент», бывшего чрезвычайно модным во Франции </a:t>
            </a:r>
            <a:r>
              <a:rPr lang="ru-RU" sz="1900" u="sng" dirty="0">
                <a:latin typeface="Arial" pitchFamily="34" charset="0"/>
                <a:cs typeface="Arial" pitchFamily="34" charset="0"/>
                <a:hlinkClick r:id="rId4" tooltip="XIX век"/>
              </a:rPr>
              <a:t>XIX века</a:t>
            </a:r>
            <a:r>
              <a:rPr lang="ru-RU" sz="1900" dirty="0">
                <a:latin typeface="Arial" pitchFamily="34" charset="0"/>
                <a:cs typeface="Arial" pitchFamily="34" charset="0"/>
              </a:rPr>
              <a:t>.</a:t>
            </a:r>
          </a:p>
          <a:p>
            <a:pPr>
              <a:buNone/>
            </a:pPr>
            <a:endParaRPr lang="ru-RU"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sz="2200" dirty="0" smtClean="0"/>
              <a:t/>
            </a:r>
            <a:br>
              <a:rPr lang="ru-RU" sz="2200" dirty="0" smtClean="0"/>
            </a:br>
            <a:r>
              <a:rPr lang="ru-RU" sz="2200" dirty="0"/>
              <a:t/>
            </a:r>
            <a:br>
              <a:rPr lang="ru-RU" sz="2200" dirty="0"/>
            </a:br>
            <a:r>
              <a:rPr lang="ru-RU" sz="2200" dirty="0" smtClean="0">
                <a:latin typeface="Arial" pitchFamily="34" charset="0"/>
                <a:cs typeface="Arial" pitchFamily="34" charset="0"/>
              </a:rPr>
              <a:t> Люди </a:t>
            </a:r>
            <a:r>
              <a:rPr lang="ru-RU" sz="2200" dirty="0">
                <a:latin typeface="Arial" pitchFamily="34" charset="0"/>
                <a:cs typeface="Arial" pitchFamily="34" charset="0"/>
              </a:rPr>
              <a:t>употребляют наркотики в течение тысячелетий, но наука занялась ими сравнительно недавно</a:t>
            </a:r>
            <a:r>
              <a:rPr lang="ru-RU" sz="2200" dirty="0"/>
              <a:t>. </a:t>
            </a:r>
            <a:r>
              <a:rPr lang="ru-RU" dirty="0"/>
              <a:t/>
            </a:r>
            <a:br>
              <a:rPr lang="ru-RU" dirty="0"/>
            </a:br>
            <a:endParaRPr lang="ru-RU" dirty="0"/>
          </a:p>
        </p:txBody>
      </p:sp>
      <p:sp>
        <p:nvSpPr>
          <p:cNvPr id="3" name="Содержимое 2"/>
          <p:cNvSpPr>
            <a:spLocks noGrp="1"/>
          </p:cNvSpPr>
          <p:nvPr>
            <p:ph idx="1"/>
          </p:nvPr>
        </p:nvSpPr>
        <p:spPr>
          <a:xfrm>
            <a:off x="142844" y="1142984"/>
            <a:ext cx="8858312" cy="557216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ctr">
              <a:buNone/>
            </a:pPr>
            <a:endParaRPr lang="ru-RU" sz="2800" dirty="0" smtClean="0">
              <a:latin typeface="Arial" pitchFamily="34" charset="0"/>
              <a:cs typeface="Arial" pitchFamily="34" charset="0"/>
            </a:endParaRPr>
          </a:p>
          <a:p>
            <a:pPr algn="ctr">
              <a:buNone/>
            </a:pPr>
            <a:r>
              <a:rPr lang="ru-RU" sz="2800" dirty="0" smtClean="0">
                <a:latin typeface="Arial" pitchFamily="34" charset="0"/>
                <a:cs typeface="Arial" pitchFamily="34" charset="0"/>
              </a:rPr>
              <a:t>Эксперты </a:t>
            </a:r>
            <a:r>
              <a:rPr lang="ru-RU" sz="2800" dirty="0">
                <a:latin typeface="Arial" pitchFamily="34" charset="0"/>
                <a:cs typeface="Arial" pitchFamily="34" charset="0"/>
              </a:rPr>
              <a:t>Всемирной организации здравоохранения предложили следующее определение этим веществам: </a:t>
            </a:r>
            <a:r>
              <a:rPr lang="ru-RU" sz="2800" b="1" i="1" dirty="0">
                <a:latin typeface="Arial" pitchFamily="34" charset="0"/>
                <a:cs typeface="Arial" pitchFamily="34" charset="0"/>
              </a:rPr>
              <a:t>«наркотик - это такое вещество или смесь веществ, которые коренным образом отличаются от всех веществ, необходимых для нормальной жизнедеятельности человека, и приём которых влечёт за собой изменения функционирования организма в целом, серьезно осложняет деятельность внутренних органов, центральной и вегетативной нервной системы». </a:t>
            </a:r>
            <a:endParaRPr lang="ru-RU" sz="2800" dirty="0">
              <a:latin typeface="Arial" pitchFamily="34" charset="0"/>
              <a:cs typeface="Arial" pitchFamily="34" charset="0"/>
            </a:endParaRPr>
          </a:p>
          <a:p>
            <a:pPr>
              <a:buNone/>
            </a:pPr>
            <a:endParaRPr lang="ru-RU"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288"/>
          </a:xfrm>
        </p:spPr>
        <p:style>
          <a:lnRef idx="3">
            <a:schemeClr val="lt1"/>
          </a:lnRef>
          <a:fillRef idx="1">
            <a:schemeClr val="accent1"/>
          </a:fillRef>
          <a:effectRef idx="1">
            <a:schemeClr val="accent1"/>
          </a:effectRef>
          <a:fontRef idx="minor">
            <a:schemeClr val="lt1"/>
          </a:fontRef>
        </p:style>
        <p:txBody>
          <a:bodyPr>
            <a:noAutofit/>
          </a:bodyPr>
          <a:lstStyle/>
          <a:p>
            <a:r>
              <a:rPr lang="ru-RU" sz="3200" dirty="0" smtClean="0">
                <a:latin typeface="Arial" pitchFamily="34" charset="0"/>
                <a:cs typeface="Arial" pitchFamily="34" charset="0"/>
              </a:rPr>
              <a:t>К наркотикам относят различные вещества, обладающие следующими характерными признаками:</a:t>
            </a:r>
            <a:endParaRPr lang="ru-RU" sz="3200" dirty="0">
              <a:latin typeface="Arial" pitchFamily="34" charset="0"/>
              <a:cs typeface="Arial" pitchFamily="34" charset="0"/>
            </a:endParaRPr>
          </a:p>
        </p:txBody>
      </p:sp>
      <p:sp>
        <p:nvSpPr>
          <p:cNvPr id="3" name="Содержимое 2"/>
          <p:cNvSpPr>
            <a:spLocks noGrp="1"/>
          </p:cNvSpPr>
          <p:nvPr>
            <p:ph idx="1"/>
          </p:nvPr>
        </p:nvSpPr>
        <p:spPr>
          <a:xfrm>
            <a:off x="428596" y="1928802"/>
            <a:ext cx="8229600" cy="4643470"/>
          </a:xfrm>
        </p:spPr>
        <p:style>
          <a:lnRef idx="3">
            <a:schemeClr val="lt1"/>
          </a:lnRef>
          <a:fillRef idx="1">
            <a:schemeClr val="accent2"/>
          </a:fillRef>
          <a:effectRef idx="1">
            <a:schemeClr val="accent2"/>
          </a:effectRef>
          <a:fontRef idx="minor">
            <a:schemeClr val="lt1"/>
          </a:fontRef>
        </p:style>
        <p:txBody>
          <a:bodyPr>
            <a:normAutofit/>
          </a:bodyPr>
          <a:lstStyle/>
          <a:p>
            <a:pPr>
              <a:buNone/>
            </a:pPr>
            <a:r>
              <a:rPr lang="ru-RU" dirty="0"/>
              <a:t/>
            </a:r>
            <a:br>
              <a:rPr lang="ru-RU" dirty="0"/>
            </a:br>
            <a:r>
              <a:rPr lang="ru-RU" dirty="0"/>
              <a:t>• </a:t>
            </a:r>
            <a:r>
              <a:rPr lang="ru-RU" dirty="0">
                <a:latin typeface="Arial" pitchFamily="34" charset="0"/>
                <a:cs typeface="Arial" pitchFamily="34" charset="0"/>
              </a:rPr>
              <a:t>способностью вызывать эйфорию, приподнятое настроение;</a:t>
            </a:r>
            <a:br>
              <a:rPr lang="ru-RU" dirty="0">
                <a:latin typeface="Arial" pitchFamily="34" charset="0"/>
                <a:cs typeface="Arial" pitchFamily="34" charset="0"/>
              </a:rPr>
            </a:br>
            <a:r>
              <a:rPr lang="ru-RU" dirty="0">
                <a:latin typeface="Arial" pitchFamily="34" charset="0"/>
                <a:cs typeface="Arial" pitchFamily="34" charset="0"/>
              </a:rPr>
              <a:t>• способностью вызывать наркотическую зависимость, то есть желание снова использовать наркотик;</a:t>
            </a:r>
            <a:br>
              <a:rPr lang="ru-RU" dirty="0">
                <a:latin typeface="Arial" pitchFamily="34" charset="0"/>
                <a:cs typeface="Arial" pitchFamily="34" charset="0"/>
              </a:rPr>
            </a:br>
            <a:r>
              <a:rPr lang="ru-RU" dirty="0">
                <a:latin typeface="Arial" pitchFamily="34" charset="0"/>
                <a:cs typeface="Arial" pitchFamily="34" charset="0"/>
              </a:rPr>
              <a:t>• нанесением существенного вреда психическому и физическому здоровью человека, употребляющего их. </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3286148"/>
          </a:xfrm>
        </p:spPr>
        <p:style>
          <a:lnRef idx="1">
            <a:schemeClr val="accent1"/>
          </a:lnRef>
          <a:fillRef idx="2">
            <a:schemeClr val="accent1"/>
          </a:fillRef>
          <a:effectRef idx="1">
            <a:schemeClr val="accent1"/>
          </a:effectRef>
          <a:fontRef idx="minor">
            <a:schemeClr val="dk1"/>
          </a:fontRef>
        </p:style>
        <p:txBody>
          <a:bodyPr>
            <a:noAutofit/>
          </a:bodyPr>
          <a:lstStyle/>
          <a:p>
            <a:r>
              <a:rPr lang="ru-RU" sz="2400" b="1" dirty="0" smtClean="0">
                <a:latin typeface="Arial" pitchFamily="34" charset="0"/>
                <a:cs typeface="Arial" pitchFamily="34" charset="0"/>
              </a:rPr>
              <a:t/>
            </a:r>
            <a:br>
              <a:rPr lang="ru-RU" sz="2400" b="1" dirty="0" smtClean="0">
                <a:latin typeface="Arial" pitchFamily="34" charset="0"/>
                <a:cs typeface="Arial" pitchFamily="34" charset="0"/>
              </a:rPr>
            </a:br>
            <a:r>
              <a:rPr lang="ru-RU" sz="2400" b="1" dirty="0" smtClean="0">
                <a:latin typeface="Arial" pitchFamily="34" charset="0"/>
                <a:cs typeface="Arial" pitchFamily="34" charset="0"/>
              </a:rPr>
              <a:t>Наркомания </a:t>
            </a:r>
            <a:r>
              <a:rPr lang="ru-RU" sz="2400" dirty="0" smtClean="0">
                <a:latin typeface="Arial" pitchFamily="34" charset="0"/>
                <a:cs typeface="Arial" pitchFamily="34" charset="0"/>
              </a:rPr>
              <a:t>(от греч. </a:t>
            </a:r>
            <a:r>
              <a:rPr lang="ru-RU" sz="2400" b="1" dirty="0" err="1" smtClean="0">
                <a:latin typeface="Arial" pitchFamily="34" charset="0"/>
                <a:cs typeface="Arial" pitchFamily="34" charset="0"/>
              </a:rPr>
              <a:t>narke</a:t>
            </a:r>
            <a:r>
              <a:rPr lang="ru-RU" sz="2400" b="1" dirty="0" smtClean="0">
                <a:latin typeface="Arial" pitchFamily="34" charset="0"/>
                <a:cs typeface="Arial" pitchFamily="34" charset="0"/>
              </a:rPr>
              <a:t> - оцепенение</a:t>
            </a:r>
            <a:r>
              <a:rPr lang="ru-RU" sz="2400" dirty="0" smtClean="0">
                <a:latin typeface="Arial" pitchFamily="34" charset="0"/>
                <a:cs typeface="Arial" pitchFamily="34" charset="0"/>
              </a:rPr>
              <a:t> и </a:t>
            </a:r>
            <a:r>
              <a:rPr lang="ru-RU" sz="2400" b="1" dirty="0" err="1" smtClean="0">
                <a:latin typeface="Arial" pitchFamily="34" charset="0"/>
                <a:cs typeface="Arial" pitchFamily="34" charset="0"/>
              </a:rPr>
              <a:t>mania</a:t>
            </a:r>
            <a:r>
              <a:rPr lang="ru-RU" sz="2400" b="1" dirty="0" smtClean="0">
                <a:latin typeface="Arial" pitchFamily="34" charset="0"/>
                <a:cs typeface="Arial" pitchFamily="34" charset="0"/>
              </a:rPr>
              <a:t> - безумие</a:t>
            </a:r>
            <a:r>
              <a:rPr lang="ru-RU" sz="2400" dirty="0" smtClean="0">
                <a:latin typeface="Arial" pitchFamily="34" charset="0"/>
                <a:cs typeface="Arial" pitchFamily="34" charset="0"/>
              </a:rPr>
              <a:t>) - заболевание, возникающее в результате употребления наркотических средств и психотропных веществ, вызывающих в малых дозах эйфорию, в больших - наркотический сон, одурманивание.</a:t>
            </a:r>
            <a:br>
              <a:rPr lang="ru-RU" sz="2400" dirty="0" smtClean="0">
                <a:latin typeface="Arial" pitchFamily="34" charset="0"/>
                <a:cs typeface="Arial" pitchFamily="34" charset="0"/>
              </a:rPr>
            </a:br>
            <a:r>
              <a:rPr lang="ru-RU" sz="2400" b="1" dirty="0" err="1" smtClean="0">
                <a:latin typeface="Arial" pitchFamily="34" charset="0"/>
                <a:cs typeface="Arial" pitchFamily="34" charset="0"/>
              </a:rPr>
              <a:t>Полинаркомания</a:t>
            </a:r>
            <a:r>
              <a:rPr lang="ru-RU" sz="2400" dirty="0" smtClean="0">
                <a:latin typeface="Arial" pitchFamily="34" charset="0"/>
                <a:cs typeface="Arial" pitchFamily="34" charset="0"/>
              </a:rPr>
              <a:t> - употребление </a:t>
            </a:r>
            <a:r>
              <a:rPr lang="ru-RU" sz="2400" dirty="0">
                <a:latin typeface="Arial" pitchFamily="34" charset="0"/>
                <a:cs typeface="Arial" pitchFamily="34" charset="0"/>
              </a:rPr>
              <a:t>сразу нескольких наркотиков, </a:t>
            </a:r>
            <a:r>
              <a:rPr lang="ru-RU" sz="2400" dirty="0" smtClean="0">
                <a:latin typeface="Arial" pitchFamily="34" charset="0"/>
                <a:cs typeface="Arial" pitchFamily="34" charset="0"/>
              </a:rPr>
              <a:t>например алкоголь </a:t>
            </a:r>
            <a:r>
              <a:rPr lang="ru-RU" sz="2400" dirty="0">
                <a:latin typeface="Arial" pitchFamily="34" charset="0"/>
                <a:cs typeface="Arial" pitchFamily="34" charset="0"/>
              </a:rPr>
              <a:t>и </a:t>
            </a:r>
            <a:r>
              <a:rPr lang="ru-RU" sz="2400" dirty="0" smtClean="0">
                <a:latin typeface="Arial" pitchFamily="34" charset="0"/>
                <a:cs typeface="Arial" pitchFamily="34" charset="0"/>
              </a:rPr>
              <a:t>снотворные.</a:t>
            </a:r>
            <a:r>
              <a:rPr lang="ru-RU" sz="2400" dirty="0">
                <a:latin typeface="Arial" pitchFamily="34" charset="0"/>
                <a:cs typeface="Arial" pitchFamily="34" charset="0"/>
              </a:rPr>
              <a:t/>
            </a:r>
            <a:br>
              <a:rPr lang="ru-RU" sz="2400" dirty="0">
                <a:latin typeface="Arial" pitchFamily="34" charset="0"/>
                <a:cs typeface="Arial" pitchFamily="34" charset="0"/>
              </a:rPr>
            </a:br>
            <a:r>
              <a:rPr lang="ru-RU" sz="2400" dirty="0" smtClean="0">
                <a:latin typeface="Arial" pitchFamily="34" charset="0"/>
                <a:cs typeface="Arial" pitchFamily="34" charset="0"/>
              </a:rPr>
              <a:t/>
            </a:r>
            <a:br>
              <a:rPr lang="ru-RU" sz="2400" dirty="0" smtClean="0">
                <a:latin typeface="Arial" pitchFamily="34" charset="0"/>
                <a:cs typeface="Arial" pitchFamily="34" charset="0"/>
              </a:rPr>
            </a:br>
            <a:endParaRPr lang="ru-RU" sz="2400" dirty="0">
              <a:latin typeface="Arial" pitchFamily="34" charset="0"/>
              <a:cs typeface="Arial" pitchFamily="34" charset="0"/>
            </a:endParaRPr>
          </a:p>
        </p:txBody>
      </p:sp>
      <p:sp>
        <p:nvSpPr>
          <p:cNvPr id="3" name="Содержимое 2"/>
          <p:cNvSpPr>
            <a:spLocks noGrp="1"/>
          </p:cNvSpPr>
          <p:nvPr>
            <p:ph idx="1"/>
          </p:nvPr>
        </p:nvSpPr>
        <p:spPr>
          <a:xfrm>
            <a:off x="457200" y="3571876"/>
            <a:ext cx="8229600" cy="3000396"/>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ctr">
              <a:buNone/>
            </a:pPr>
            <a:r>
              <a:rPr lang="ru-RU" sz="2800" b="1" dirty="0" smtClean="0"/>
              <a:t>    </a:t>
            </a:r>
          </a:p>
          <a:p>
            <a:pPr algn="ctr">
              <a:buNone/>
            </a:pPr>
            <a:r>
              <a:rPr lang="ru-RU" b="1" dirty="0" smtClean="0">
                <a:latin typeface="Arial" pitchFamily="34" charset="0"/>
                <a:cs typeface="Arial" pitchFamily="34" charset="0"/>
              </a:rPr>
              <a:t>Наркомания </a:t>
            </a:r>
            <a:r>
              <a:rPr lang="ru-RU" dirty="0">
                <a:latin typeface="Arial" pitchFamily="34" charset="0"/>
                <a:cs typeface="Arial" pitchFamily="34" charset="0"/>
              </a:rPr>
              <a:t>– заболевание, выражающееся в физической и/или психической зависимости потребителя от наркотиков, постепенно приводящей к разрушению его организма. </a:t>
            </a:r>
          </a:p>
          <a:p>
            <a:pPr>
              <a:buNone/>
            </a:pP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1208</Words>
  <Application>Microsoft Office PowerPoint</Application>
  <PresentationFormat>Экран (4:3)</PresentationFormat>
  <Paragraphs>116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 Вредное влияние наркотических веществ на организм человека </vt:lpstr>
      <vt:lpstr>Всмотритесь в эти кадры</vt:lpstr>
      <vt:lpstr>Это – не страшная сказка, это – быль, название которой</vt:lpstr>
      <vt:lpstr> Осознание личной ответственности человека за свое здоровье и пробуждение стремления не испытывать его на прочность употреблением наркотических веществ - актуальная проблема современности  </vt:lpstr>
      <vt:lpstr>Проблема не в том, что правды о наркомании большинство граждан не знает, а что в сознании многих — измышления о наркомании, неточные или вообще ошибочные сведения, порождаемые непониманием её специфики, а также влиянием наркотической идеологии.</vt:lpstr>
      <vt:lpstr>  Чтобы бороться с бедой, необходимо знать, где и в чём  её корни.  </vt:lpstr>
      <vt:lpstr>   Люди употребляют наркотики в течение тысячелетий, но наука занялась ими сравнительно недавно.  </vt:lpstr>
      <vt:lpstr>К наркотикам относят различные вещества, обладающие следующими характерными признаками:</vt:lpstr>
      <vt:lpstr> Наркомания (от греч. narke - оцепенение и mania - безумие) - заболевание, возникающее в результате употребления наркотических средств и психотропных веществ, вызывающих в малых дозах эйфорию, в больших - наркотический сон, одурманивание. Полинаркомания - употребление сразу нескольких наркотиков, например алкоголь и снотворные.  </vt:lpstr>
      <vt:lpstr>Потребление наркотиков</vt:lpstr>
      <vt:lpstr> Состояние, при котором человек испытывает потребность в регулярном приеме наркотиков, называют наркоманией. </vt:lpstr>
      <vt:lpstr>Употребляя наркотики, человек попадает в зависимость</vt:lpstr>
      <vt:lpstr> Аспекты влияния психоактивных веществ на организм человека </vt:lpstr>
      <vt:lpstr> Особенности влияния  различных видов наркотиков на человеческий организм </vt:lpstr>
      <vt:lpstr>     Последствия употребления конопли  для организма человека </vt:lpstr>
      <vt:lpstr> Пагубное влияние на организм опиатных наркотиков. </vt:lpstr>
      <vt:lpstr> Снотворные препараты и их вред для организма человека </vt:lpstr>
      <vt:lpstr>Психостимуляторы и их отрицательное влияние на организм человека </vt:lpstr>
      <vt:lpstr>Галлюциногены - препараты, изменяющие сознание</vt:lpstr>
      <vt:lpstr>Человеческий организм и летучие вещества наркотического действия</vt:lpstr>
      <vt:lpstr>Вопросы      диагностики:</vt:lpstr>
      <vt:lpstr>Все наркотики  -  допинг, разрушающий душу и тело. Хронические наркоманы – это психические и физические инвалиды,  для которых самая близкая перспектива в жизни – это  преждевременная смерть. </vt:lpstr>
    </vt:vector>
  </TitlesOfParts>
  <Company>ks19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AsQwer</dc:creator>
  <cp:lastModifiedBy>AsQwer</cp:lastModifiedBy>
  <cp:revision>91</cp:revision>
  <dcterms:created xsi:type="dcterms:W3CDTF">2009-06-02T04:29:40Z</dcterms:created>
  <dcterms:modified xsi:type="dcterms:W3CDTF">2010-01-17T14:39:11Z</dcterms:modified>
</cp:coreProperties>
</file>