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39"/>
  </p:notesMasterIdLst>
  <p:sldIdLst>
    <p:sldId id="299" r:id="rId2"/>
    <p:sldId id="288" r:id="rId3"/>
    <p:sldId id="298" r:id="rId4"/>
    <p:sldId id="270" r:id="rId5"/>
    <p:sldId id="301" r:id="rId6"/>
    <p:sldId id="283" r:id="rId7"/>
    <p:sldId id="264" r:id="rId8"/>
    <p:sldId id="306" r:id="rId9"/>
    <p:sldId id="275" r:id="rId10"/>
    <p:sldId id="273" r:id="rId11"/>
    <p:sldId id="281" r:id="rId12"/>
    <p:sldId id="267" r:id="rId13"/>
    <p:sldId id="282" r:id="rId14"/>
    <p:sldId id="286" r:id="rId15"/>
    <p:sldId id="278" r:id="rId16"/>
    <p:sldId id="279" r:id="rId17"/>
    <p:sldId id="307" r:id="rId18"/>
    <p:sldId id="311" r:id="rId19"/>
    <p:sldId id="308" r:id="rId20"/>
    <p:sldId id="287" r:id="rId21"/>
    <p:sldId id="297" r:id="rId22"/>
    <p:sldId id="280" r:id="rId23"/>
    <p:sldId id="314" r:id="rId24"/>
    <p:sldId id="305" r:id="rId25"/>
    <p:sldId id="276" r:id="rId26"/>
    <p:sldId id="312" r:id="rId27"/>
    <p:sldId id="274" r:id="rId28"/>
    <p:sldId id="295" r:id="rId29"/>
    <p:sldId id="302" r:id="rId30"/>
    <p:sldId id="303" r:id="rId31"/>
    <p:sldId id="277" r:id="rId32"/>
    <p:sldId id="265" r:id="rId33"/>
    <p:sldId id="269" r:id="rId34"/>
    <p:sldId id="271" r:id="rId35"/>
    <p:sldId id="284" r:id="rId36"/>
    <p:sldId id="315" r:id="rId37"/>
    <p:sldId id="31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66"/>
    <a:srgbClr val="99FFCC"/>
    <a:srgbClr val="FF3300"/>
    <a:srgbClr val="3333FF"/>
    <a:srgbClr val="990033"/>
    <a:srgbClr val="C90707"/>
    <a:srgbClr val="DB07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59" autoAdjust="0"/>
    <p:restoredTop sz="94660"/>
  </p:normalViewPr>
  <p:slideViewPr>
    <p:cSldViewPr>
      <p:cViewPr varScale="1">
        <p:scale>
          <a:sx n="102" d="100"/>
          <a:sy n="102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A1ED80-C8FD-439B-835C-466E4519B1E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012E9-B726-405A-99DF-549E50E293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C8B91-8C5F-42FA-A1CC-D36F936B40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691E7-E171-4FE9-9950-EFF11C553A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C8203D-DF55-456B-882A-7656A1DE6D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E035F3-7BB6-4653-ACB3-EEF8106A23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C96650-2732-40B7-AF66-1AA3642339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69A3C-B678-4B2E-9E09-203185CDF2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1D7F1-383D-44B2-88CA-20A6E98E13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02087-C23D-4102-9108-790B21CD4B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E8D75-DC58-42F6-AA67-F62F37D070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AA6C3-3863-44FA-88B1-6DEBDA1E52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BCDB1-786B-47F9-B5B9-059E8F8EC4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8D911-D8B3-4829-A804-5EB9E71130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078C9-8244-4DBA-8D45-7485E81FC2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01CB318-DF4C-4074-A7D1-AF8F58E092A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audio" Target="file:///C:\&#1056;&#1040;&#1041;&#1054;&#1063;.&#1044;&#1054;&#1050;&#1059;&#1052;!\&#1058;&#1056;&#1045;&#1047;&#1042;&#1045;&#1053;&#1048;&#1045;\1.%20&#1087;&#1088;&#1077;&#1079;&#1077;&#1085;&#1090;&#1072;&#1094;&#1080;&#1103;%20&#1055;&#1048;&#1042;&#1054;\&#1055;&#1080;&#1074;&#1086;.wav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>
                <a:gamma/>
                <a:shade val="46275"/>
                <a:invGamma/>
              </a:srgbClr>
            </a:gs>
            <a:gs pos="5000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4800600"/>
          </a:xfrm>
        </p:spPr>
        <p:txBody>
          <a:bodyPr/>
          <a:lstStyle/>
          <a:p>
            <a:pPr algn="ctr"/>
            <a:r>
              <a:rPr lang="ru-RU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лекция</a:t>
            </a:r>
            <a:r>
              <a:rPr lang="ru-RU"/>
              <a:t/>
            </a:r>
            <a:br>
              <a:rPr lang="ru-RU"/>
            </a:br>
            <a:r>
              <a:rPr lang="ru-RU"/>
              <a:t>   </a:t>
            </a:r>
            <a:br>
              <a:rPr lang="ru-RU"/>
            </a:br>
            <a:r>
              <a:rPr lang="ru-RU"/>
              <a:t> </a:t>
            </a:r>
            <a:r>
              <a:rPr lang="ru-RU" sz="2400" b="1"/>
              <a:t>на тему:</a:t>
            </a:r>
            <a:br>
              <a:rPr lang="ru-RU" sz="2400" b="1"/>
            </a:br>
            <a:r>
              <a:rPr lang="ru-RU" sz="3200" b="1"/>
              <a:t>«Некоторые аспекты патологического     воздействия на организм человека слабых спиртных «напитков».</a:t>
            </a:r>
            <a:br>
              <a:rPr lang="ru-RU" sz="3200" b="1"/>
            </a:br>
            <a:r>
              <a:rPr lang="ru-RU" sz="3200" b="1"/>
              <a:t>  О вреде пива»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y2005_004имп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400800"/>
          </a:xfrm>
          <a:noFill/>
          <a:ln/>
        </p:spPr>
      </p:pic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324600"/>
            <a:ext cx="9144000" cy="533400"/>
          </a:xfrm>
          <a:solidFill>
            <a:srgbClr val="99FF66"/>
          </a:solidFill>
        </p:spPr>
        <p:txBody>
          <a:bodyPr/>
          <a:lstStyle/>
          <a:p>
            <a:pPr algn="ctr"/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Пиво неминуемо ведет к импотенции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50000">
              <a:srgbClr val="FFCC99">
                <a:gamma/>
                <a:shade val="46275"/>
                <a:invGamma/>
              </a:srgbClr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2" name="Picture 16" descr="datin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914400"/>
            <a:ext cx="5105400" cy="4681538"/>
          </a:xfrm>
          <a:noFill/>
          <a:ln/>
        </p:spPr>
      </p:pic>
      <p:sp>
        <p:nvSpPr>
          <p:cNvPr id="70675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5638800"/>
            <a:ext cx="4648200" cy="1219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sz="2000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Женщина особенно меняет свой </a:t>
            </a:r>
            <a:br>
              <a:rPr lang="ru-RU" sz="2000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облик при распитии алкогольного </a:t>
            </a:r>
            <a:br>
              <a:rPr lang="ru-RU" sz="2000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яда и отравлении табаком</a:t>
            </a:r>
          </a:p>
        </p:txBody>
      </p:sp>
      <p:pic>
        <p:nvPicPr>
          <p:cNvPr id="70666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590800"/>
            <a:ext cx="3276600" cy="2057400"/>
          </a:xfrm>
          <a:noFill/>
          <a:ln/>
        </p:spPr>
      </p:pic>
      <p:pic>
        <p:nvPicPr>
          <p:cNvPr id="70663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4648200"/>
            <a:ext cx="3270250" cy="1981200"/>
          </a:xfrm>
          <a:noFill/>
          <a:ln/>
        </p:spPr>
      </p:pic>
      <p:pic>
        <p:nvPicPr>
          <p:cNvPr id="70669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228600" y="381000"/>
            <a:ext cx="3276600" cy="2233613"/>
          </a:xfrm>
          <a:noFill/>
          <a:ln/>
        </p:spPr>
      </p:pic>
      <p:sp>
        <p:nvSpPr>
          <p:cNvPr id="70676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0" y="228600"/>
            <a:ext cx="5105400" cy="5334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  маскулинизация   женщин</a:t>
            </a:r>
          </a:p>
        </p:txBody>
      </p:sp>
      <p:pic>
        <p:nvPicPr>
          <p:cNvPr id="70677" name="Picture 21" descr="Ново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685800"/>
            <a:ext cx="5562600" cy="4916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100000">
              <a:srgbClr val="FF9933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y2005_108процесы мускул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6146800" cy="7086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8500">
              <a:srgbClr val="D4DEFF"/>
            </a:gs>
            <a:gs pos="23500">
              <a:srgbClr val="D4DEFF"/>
            </a:gs>
            <a:gs pos="50000">
              <a:srgbClr val="8488C4"/>
            </a:gs>
            <a:gs pos="76500">
              <a:srgbClr val="D4DEFF"/>
            </a:gs>
            <a:gs pos="915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5105400" y="5410200"/>
            <a:ext cx="3733800" cy="914400"/>
          </a:xfrm>
        </p:spPr>
        <p:txBody>
          <a:bodyPr/>
          <a:lstStyle/>
          <a:p>
            <a:pPr algn="ctr"/>
            <a:r>
              <a:rPr lang="ru-RU" sz="2400" b="1"/>
              <a:t>Самогонный аппарат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"/>
            <a:ext cx="4953000" cy="6172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i="1"/>
              <a:t>Сивушные    масла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- </a:t>
            </a:r>
            <a:r>
              <a:rPr lang="ru-RU" sz="2800" b="1" u="sng"/>
              <a:t>ядовитая</a:t>
            </a:r>
            <a:r>
              <a:rPr lang="ru-RU" sz="2800" u="sng"/>
              <a:t> </a:t>
            </a:r>
            <a:r>
              <a:rPr lang="ru-RU" sz="2800"/>
              <a:t>маслянистая жидкость, смесь одноатомных спиртов, альдегидов, карбоновых кислот и   др.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Согласно  </a:t>
            </a:r>
            <a:r>
              <a:rPr lang="ru-RU" sz="2800" b="1"/>
              <a:t>ГОСТ  51355-99</a:t>
            </a:r>
            <a:r>
              <a:rPr lang="ru-RU" sz="2800"/>
              <a:t> на водку, содержание в ней сивушного масла  не может превышать </a:t>
            </a:r>
            <a:r>
              <a:rPr lang="ru-RU" sz="2800" b="1"/>
              <a:t>3 мг/л</a:t>
            </a:r>
            <a:r>
              <a:rPr lang="ru-RU" sz="2800"/>
              <a:t>, а </a:t>
            </a:r>
            <a:r>
              <a:rPr lang="ru-RU" sz="2800" u="sng"/>
              <a:t>в пиве содержание этих  токсинов составляет    </a:t>
            </a:r>
            <a:r>
              <a:rPr lang="ru-RU" sz="2800" b="1"/>
              <a:t>50 - 100  мг/л</a:t>
            </a:r>
            <a:r>
              <a:rPr lang="ru-RU" sz="2800"/>
              <a:t>!</a:t>
            </a:r>
            <a:r>
              <a:rPr lang="ru-RU" sz="2400" u="sng"/>
              <a:t> </a:t>
            </a:r>
          </a:p>
        </p:txBody>
      </p:sp>
      <p:pic>
        <p:nvPicPr>
          <p:cNvPr id="75780" name="Picture 4" descr="000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685800"/>
            <a:ext cx="2722563" cy="4800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50000">
              <a:srgbClr val="CC99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5638800" y="609600"/>
            <a:ext cx="2819400" cy="2819400"/>
          </a:xfrm>
        </p:spPr>
        <p:txBody>
          <a:bodyPr/>
          <a:lstStyle/>
          <a:p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3810000" cy="2133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/>
              <a:t>    </a:t>
            </a:r>
            <a:r>
              <a:rPr lang="ru-RU" sz="3200" b="1">
                <a:latin typeface="Arial Unicode MS" pitchFamily="34" charset="-128"/>
              </a:rPr>
              <a:t>твердые смолы</a:t>
            </a:r>
            <a:r>
              <a:rPr lang="ru-RU" sz="2400"/>
              <a:t> - </a:t>
            </a:r>
            <a:r>
              <a:rPr lang="ru-RU" sz="2400" u="sng"/>
              <a:t>канцерогенные вещества</a:t>
            </a:r>
            <a:r>
              <a:rPr lang="ru-RU" sz="2400"/>
              <a:t> переходящие в пиво из хмеля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191000"/>
            <a:ext cx="8229600" cy="2286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                                                       </a:t>
            </a:r>
            <a:r>
              <a:rPr lang="ru-RU" sz="2000" b="1"/>
              <a:t>рак легких у курильщиков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-  Если вспомнить о табаке, то именно смолы в нем способствуют развитию рака у курильщиков.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-  В материалах ВОЗ указано, что потребление именно пива достоверно повышает риск развития рака толстой кишки</a:t>
            </a:r>
          </a:p>
        </p:txBody>
      </p:sp>
      <p:pic>
        <p:nvPicPr>
          <p:cNvPr id="86022" name="Picture 6" descr="lung3_рак, Эмфиз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57200"/>
            <a:ext cx="4584700" cy="3729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CCFF99">
                <a:gamma/>
                <a:shade val="46275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419600" cy="5410200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Есть </a:t>
            </a:r>
            <a:r>
              <a:rPr lang="ru-RU" sz="2400" b="1" u="sng"/>
              <a:t>ПРЕДПОЛОЖЕНИЕ </a:t>
            </a:r>
            <a:r>
              <a:rPr lang="ru-RU" sz="2400"/>
              <a:t>что</a:t>
            </a:r>
            <a:r>
              <a:rPr lang="en-US" sz="2400"/>
              <a:t> </a:t>
            </a:r>
            <a:r>
              <a:rPr lang="ru-RU" sz="2400"/>
              <a:t>в качестве </a:t>
            </a:r>
            <a:r>
              <a:rPr lang="ru-RU" sz="2800" b="1"/>
              <a:t>стабилизатора пены</a:t>
            </a:r>
            <a:r>
              <a:rPr lang="ru-RU" sz="2400"/>
              <a:t> в пиве используется </a:t>
            </a:r>
            <a:r>
              <a:rPr lang="ru-RU" sz="2800" b="1" u="sng"/>
              <a:t>кобальт</a:t>
            </a:r>
            <a:r>
              <a:rPr lang="ru-RU" sz="2400"/>
              <a:t>, являющийся серьезным </a:t>
            </a:r>
            <a:r>
              <a:rPr lang="ru-RU" sz="2800" b="1" u="sng"/>
              <a:t>токсическим фактором.</a:t>
            </a:r>
            <a:r>
              <a:rPr lang="ru-RU" sz="2400"/>
              <a:t>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У злоупотребляющих пивом содержание кобальта в сердечной мышце увеличивается в десять (!) раз, у 80 % наблюдаются воспалительные процессы в желудке и пищеводе. </a:t>
            </a:r>
          </a:p>
        </p:txBody>
      </p:sp>
      <p:pic>
        <p:nvPicPr>
          <p:cNvPr id="61444" name="Picture 4" descr="y2004_081упиться и забытьс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16450" y="457200"/>
            <a:ext cx="4222750" cy="5943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69EBE">
                <a:gamma/>
                <a:shade val="46275"/>
                <a:invGamma/>
              </a:srgbClr>
            </a:gs>
            <a:gs pos="50000">
              <a:srgbClr val="B69EBE"/>
            </a:gs>
            <a:gs pos="100000">
              <a:srgbClr val="B69EBE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105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u="sng"/>
              <a:t>Кадаверин</a:t>
            </a:r>
            <a:r>
              <a:rPr lang="ru-RU" sz="440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NH2(CH2)5NH2</a:t>
            </a:r>
            <a:endParaRPr lang="ru-RU" sz="24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(от лат. cadaver - труп),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Бесцветная жидкость, легко растворим в воде и спирте. Содержится в продуктах гнилостного распада белков. Относится к</a:t>
            </a:r>
            <a:r>
              <a:rPr lang="ru-RU" sz="2800" u="sng"/>
              <a:t> </a:t>
            </a:r>
            <a:r>
              <a:rPr lang="ru-RU" sz="2800" b="1" u="sng"/>
              <a:t>трупным ядам</a:t>
            </a:r>
            <a:r>
              <a:rPr lang="ru-RU" sz="2800"/>
              <a:t> (несмотря на относительно невеликую ядовитость)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77875"/>
            <a:ext cx="3886200" cy="762000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</a:rPr>
              <a:t>РАКА ГРУДИ</a:t>
            </a:r>
          </a:p>
        </p:txBody>
      </p:sp>
      <p:pic>
        <p:nvPicPr>
          <p:cNvPr id="289796" name="Picture 4" descr="рак г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1905000"/>
            <a:ext cx="3984625" cy="4648200"/>
          </a:xfrm>
          <a:prstGeom prst="rect">
            <a:avLst/>
          </a:prstGeom>
          <a:noFill/>
        </p:spPr>
      </p:pic>
      <p:pic>
        <p:nvPicPr>
          <p:cNvPr id="289797" name="Picture 5" descr="так г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0" y="1905000"/>
            <a:ext cx="3581400" cy="4648200"/>
          </a:xfrm>
          <a:prstGeom prst="rect">
            <a:avLst/>
          </a:prstGeom>
          <a:noFill/>
        </p:spPr>
      </p:pic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838200" y="533400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Употребление пива увеличивает риск развития</a:t>
            </a:r>
          </a:p>
          <a:p>
            <a:pPr algn="ctr"/>
            <a:r>
              <a:rPr lang="ru-RU" sz="3600" b="1" u="sng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РАКА ГРУДИ</a:t>
            </a:r>
            <a:r>
              <a:rPr lang="ru-RU" sz="3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FF"/>
            </a:gs>
            <a:gs pos="100000">
              <a:srgbClr val="FF99FF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/>
          <a:lstStyle/>
          <a:p>
            <a:pPr algn="ctr"/>
            <a:r>
              <a:rPr lang="en-US" b="1" u="sng"/>
              <a:t>N – </a:t>
            </a:r>
            <a:r>
              <a:rPr lang="ru-RU" b="1" u="sng"/>
              <a:t>нитрозодиметиламин</a:t>
            </a:r>
            <a:r>
              <a:rPr lang="ru-RU"/>
              <a:t/>
            </a:r>
            <a:br>
              <a:rPr lang="ru-RU"/>
            </a:br>
            <a:r>
              <a:rPr lang="ru-RU"/>
              <a:t> </a:t>
            </a:r>
            <a:r>
              <a:rPr lang="ru-RU" sz="2800"/>
              <a:t>(Канцероген)</a:t>
            </a:r>
            <a:r>
              <a:rPr lang="ru-RU"/>
              <a:t> 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540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>
                <a:latin typeface="Arno Pro Smbd Subhead" pitchFamily="18" charset="0"/>
              </a:rPr>
              <a:t>C2H6N2O / (CH3)2NN=O</a:t>
            </a:r>
            <a:r>
              <a:rPr lang="ru-RU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«органспецифический ракообразователь»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Негативно воздействует на </a:t>
            </a:r>
            <a:r>
              <a:rPr lang="ru-RU" sz="4400" b="1" u="sng"/>
              <a:t>молочные железы</a:t>
            </a:r>
            <a:r>
              <a:rPr lang="ru-RU"/>
              <a:t> груди</a:t>
            </a:r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 sz="2000"/>
          </a:p>
          <a:p>
            <a:pPr algn="ctr"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91200"/>
            <a:ext cx="2590800" cy="457200"/>
          </a:xfrm>
          <a:solidFill>
            <a:srgbClr val="CCFF99"/>
          </a:solidFill>
        </p:spPr>
        <p:txBody>
          <a:bodyPr/>
          <a:lstStyle/>
          <a:p>
            <a:pPr algn="ctr"/>
            <a:r>
              <a:rPr lang="ru-RU" sz="2800" b="1" u="sng">
                <a:solidFill>
                  <a:schemeClr val="tx1"/>
                </a:solidFill>
              </a:rPr>
              <a:t>катаракта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1981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u="sng"/>
              <a:t>Глазные</a:t>
            </a:r>
            <a:r>
              <a:rPr lang="ru-RU" b="1"/>
              <a:t> </a:t>
            </a:r>
            <a:r>
              <a:rPr lang="ru-RU" b="1" u="sng"/>
              <a:t>болезни</a:t>
            </a:r>
            <a:r>
              <a:rPr lang="ru-RU" sz="2000" b="1"/>
              <a:t>,</a:t>
            </a:r>
            <a:r>
              <a:rPr lang="ru-RU" b="1"/>
              <a:t> </a:t>
            </a:r>
            <a:r>
              <a:rPr lang="ru-RU" b="1" u="sng"/>
              <a:t>спровоцированные употреблением</a:t>
            </a:r>
            <a:r>
              <a:rPr lang="ru-RU" b="1"/>
              <a:t> </a:t>
            </a:r>
            <a:r>
              <a:rPr lang="ru-RU" b="1" u="sng"/>
              <a:t>пива</a:t>
            </a:r>
            <a:endParaRPr lang="ru-RU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/>
              <a:t>Риск развития катаракты и макулопатии увеличивается в 1.5-3 раза</a:t>
            </a:r>
          </a:p>
        </p:txBody>
      </p:sp>
      <p:pic>
        <p:nvPicPr>
          <p:cNvPr id="290820" name="Picture 4" descr="4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775" y="2133600"/>
            <a:ext cx="3795713" cy="4724400"/>
          </a:xfrm>
          <a:prstGeom prst="rect">
            <a:avLst/>
          </a:prstGeom>
          <a:noFill/>
        </p:spPr>
      </p:pic>
      <p:pic>
        <p:nvPicPr>
          <p:cNvPr id="290821" name="Picture 5" descr="katarak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3505200" cy="3003550"/>
          </a:xfrm>
          <a:prstGeom prst="rect">
            <a:avLst/>
          </a:prstGeom>
          <a:noFill/>
        </p:spPr>
      </p:pic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4419600" y="6064250"/>
            <a:ext cx="4191000" cy="7937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u="sng"/>
              <a:t>макулопатия</a:t>
            </a:r>
            <a:r>
              <a:rPr lang="ru-RU" sz="2800"/>
              <a:t> </a:t>
            </a:r>
          </a:p>
          <a:p>
            <a:pPr algn="ctr"/>
            <a:r>
              <a:rPr lang="ru-RU" sz="1600" b="1" i="1"/>
              <a:t>дистрофия желтого пятна</a:t>
            </a:r>
            <a:r>
              <a:rPr lang="ru-RU" b="1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3" name="Пиво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90152" name="Picture 40" descr="crd25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4488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7" name="Picture 25" descr="y2005_075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0"/>
            <a:ext cx="9677400" cy="6865938"/>
          </a:xfrm>
          <a:prstGeom prst="rect">
            <a:avLst/>
          </a:prstGeom>
          <a:noFill/>
        </p:spPr>
      </p:pic>
      <p:pic>
        <p:nvPicPr>
          <p:cNvPr id="90138" name="Picture 26" descr="y2005_026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0135" name="Picture 23" descr="y2005_0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pic>
        <p:nvPicPr>
          <p:cNvPr id="90125" name="Picture 13" descr="y1997_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805363" cy="6858000"/>
          </a:xfrm>
          <a:prstGeom prst="rect">
            <a:avLst/>
          </a:prstGeom>
          <a:noFill/>
        </p:spPr>
      </p:pic>
      <p:pic>
        <p:nvPicPr>
          <p:cNvPr id="90140" name="Picture 28" descr="y2004_1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0"/>
            <a:ext cx="4787900" cy="6858000"/>
          </a:xfrm>
          <a:prstGeom prst="rect">
            <a:avLst/>
          </a:prstGeom>
          <a:noFill/>
        </p:spPr>
      </p:pic>
      <p:pic>
        <p:nvPicPr>
          <p:cNvPr id="90139" name="Picture 27" descr="y2004_133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95825" y="0"/>
            <a:ext cx="4802188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1" name="Picture 29" descr="y2005_023cимпорт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474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2" name="Picture 30" descr="y1997_0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52400" y="0"/>
            <a:ext cx="4886325" cy="6858000"/>
          </a:xfrm>
          <a:prstGeom prst="rect">
            <a:avLst/>
          </a:prstGeom>
          <a:noFill/>
        </p:spPr>
      </p:pic>
      <p:pic>
        <p:nvPicPr>
          <p:cNvPr id="90143" name="Picture 31" descr="y1997_012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24400" y="0"/>
            <a:ext cx="4465638" cy="6858000"/>
          </a:xfrm>
          <a:prstGeom prst="rect">
            <a:avLst/>
          </a:prstGeom>
          <a:noFill/>
        </p:spPr>
      </p:pic>
      <p:pic>
        <p:nvPicPr>
          <p:cNvPr id="90144" name="Picture 32" descr="y1997_013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4827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5" name="Picture 33" descr="y2005_00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2440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6" name="Picture 34" descr="y1997_028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4710113" cy="7315200"/>
          </a:xfrm>
          <a:prstGeom prst="rect">
            <a:avLst/>
          </a:prstGeom>
          <a:noFill/>
        </p:spPr>
      </p:pic>
      <p:pic>
        <p:nvPicPr>
          <p:cNvPr id="90148" name="Picture 36" descr="y1997_0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24400" y="0"/>
            <a:ext cx="4602163" cy="6858000"/>
          </a:xfrm>
          <a:prstGeom prst="rect">
            <a:avLst/>
          </a:prstGeom>
          <a:noFill/>
        </p:spPr>
      </p:pic>
      <p:pic>
        <p:nvPicPr>
          <p:cNvPr id="90149" name="Picture 37" descr="y2005_02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753600" cy="6816725"/>
          </a:xfrm>
          <a:prstGeom prst="rect">
            <a:avLst/>
          </a:prstGeom>
          <a:noFill/>
        </p:spPr>
      </p:pic>
      <p:pic>
        <p:nvPicPr>
          <p:cNvPr id="90150" name="Picture 38" descr="y2005_05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525000" cy="6808788"/>
          </a:xfrm>
          <a:prstGeom prst="rect">
            <a:avLst/>
          </a:prstGeom>
          <a:noFill/>
        </p:spPr>
      </p:pic>
      <p:pic>
        <p:nvPicPr>
          <p:cNvPr id="90151" name="Picture 39" descr="crd820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90600" y="0"/>
            <a:ext cx="7277100" cy="10163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10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3000"/>
                                        <p:tgtEl>
                                          <p:spTgt spid="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17000">
              <a:srgbClr val="D4DEFF"/>
            </a:gs>
            <a:gs pos="47000">
              <a:srgbClr val="D4DEFF"/>
            </a:gs>
            <a:gs pos="100000">
              <a:srgbClr val="8488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239000" cy="1066800"/>
          </a:xfrm>
        </p:spPr>
        <p:txBody>
          <a:bodyPr/>
          <a:lstStyle/>
          <a:p>
            <a:pPr algn="ctr"/>
            <a:r>
              <a:rPr lang="ru-RU" b="1"/>
              <a:t>«Баварское сердце»</a:t>
            </a:r>
            <a:r>
              <a:rPr lang="ru-RU" sz="4000" b="1"/>
              <a:t> </a:t>
            </a:r>
            <a:br>
              <a:rPr lang="ru-RU" sz="4000" b="1"/>
            </a:br>
            <a:r>
              <a:rPr lang="ru-RU" sz="3200" b="1"/>
              <a:t>пивного алкоголика</a:t>
            </a:r>
          </a:p>
        </p:txBody>
      </p:sp>
      <p:pic>
        <p:nvPicPr>
          <p:cNvPr id="88068" name="Picture 4" descr="heart_сердце алкоголи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5100" y="1447800"/>
            <a:ext cx="3887788" cy="5181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solodov01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30238"/>
            <a:ext cx="9144000" cy="6227762"/>
          </a:xfrm>
          <a:noFill/>
          <a:ln/>
        </p:spPr>
      </p:pic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066800"/>
          </a:xfrm>
          <a:gradFill rotWithShape="1">
            <a:gsLst>
              <a:gs pos="0">
                <a:srgbClr val="FFCC66">
                  <a:gamma/>
                  <a:shade val="46275"/>
                  <a:invGamma/>
                </a:srgbClr>
              </a:gs>
              <a:gs pos="5000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 i="1"/>
              <a:t>Что дороже - здоровье или пиво</a:t>
            </a:r>
            <a:r>
              <a:rPr lang="en-US" sz="4000" b="1" i="1"/>
              <a:t>?</a:t>
            </a:r>
            <a:endParaRPr lang="ru-RU" sz="4000" b="1" i="1"/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152400" y="1295400"/>
            <a:ext cx="8610600" cy="520700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4800" b="1" i="1"/>
              <a:t>                       </a:t>
            </a:r>
            <a:r>
              <a:rPr lang="ru-RU" sz="4800" b="1" i="1" u="sng"/>
              <a:t>консерванты</a:t>
            </a:r>
            <a:r>
              <a:rPr lang="ru-RU" sz="4800" b="1" i="1"/>
              <a:t>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 b="1" i="1"/>
              <a:t>                                                     Группа  веществ,  которые   используют  с 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 b="1" i="1"/>
              <a:t>                                                      целью предотвращения порчи и увеличения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 b="1" i="1"/>
              <a:t>                                                     срока      годности     различных    объектов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 b="1" i="1"/>
              <a:t>                                                     (пищевые     и    косметические   продукты,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 b="1" i="1"/>
              <a:t>                                                    древесина и др.)</a:t>
            </a:r>
          </a:p>
          <a:p>
            <a:pPr algn="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/>
              <a:t>                                       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 b="1"/>
              <a:t>                                                 По   большей   части  это  искусственно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 b="1"/>
              <a:t>                                                   синтезируемые  химические соединения.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 b="1"/>
              <a:t>                                                     Консерванты в сочетании с др. вредными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 b="1"/>
              <a:t>                                                  химическими соединениями причиняют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 b="1"/>
              <a:t>                                                  колоссальный  вред  нашему  организму</a:t>
            </a:r>
            <a:r>
              <a:rPr lang="ru-RU" sz="2800"/>
              <a:t> </a:t>
            </a:r>
          </a:p>
        </p:txBody>
      </p:sp>
      <p:pic>
        <p:nvPicPr>
          <p:cNvPr id="120849" name="Picture 17" descr="пи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93763" y="2209800"/>
            <a:ext cx="1985962" cy="31242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4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xit" presetSubtype="1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3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>
                <a:gamma/>
                <a:shade val="46275"/>
                <a:invGamma/>
              </a:srgbClr>
            </a:gs>
            <a:gs pos="50000">
              <a:srgbClr val="99FF66"/>
            </a:gs>
            <a:gs pos="100000">
              <a:srgbClr val="99FF66">
                <a:gamma/>
                <a:shade val="46275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838200"/>
            <a:ext cx="4419600" cy="60198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/>
              <a:t>         </a:t>
            </a:r>
            <a:r>
              <a:rPr lang="ru-RU" sz="4000" b="1">
                <a:latin typeface="Franklin Gothic Medium" pitchFamily="34" charset="0"/>
              </a:rPr>
              <a:t>Конопля</a:t>
            </a:r>
            <a:r>
              <a:rPr lang="ru-RU" sz="2000">
                <a:latin typeface="Franklin Gothic Medium" pitchFamily="34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000"/>
              <a:t>  </a:t>
            </a:r>
            <a:r>
              <a:rPr lang="ru-RU" sz="2800"/>
              <a:t>ближайший родственник хмеля. В хмеле присутствуют: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- </a:t>
            </a:r>
            <a:r>
              <a:rPr lang="ru-RU" sz="2800" b="1" i="1" u="sng"/>
              <a:t>каннабидиол</a:t>
            </a:r>
            <a:r>
              <a:rPr lang="ru-RU" sz="2800" i="1"/>
              <a:t> </a:t>
            </a:r>
            <a:r>
              <a:rPr lang="ru-RU" sz="2800"/>
              <a:t>(действующее начало гашиша и марихуаны).</a:t>
            </a:r>
          </a:p>
          <a:p>
            <a:pPr>
              <a:buFont typeface="Wingdings" pitchFamily="2" charset="2"/>
              <a:buNone/>
            </a:pPr>
            <a:r>
              <a:rPr lang="ru-RU" sz="2800" b="1" i="1"/>
              <a:t> - </a:t>
            </a:r>
            <a:r>
              <a:rPr lang="ru-RU" sz="2800" b="1" i="1" u="sng"/>
              <a:t>алкалоидноподобные</a:t>
            </a:r>
            <a:r>
              <a:rPr lang="ru-RU" sz="2800"/>
              <a:t> вещества с наркотич. действием, и др. психоактив. вещества</a:t>
            </a:r>
          </a:p>
        </p:txBody>
      </p:sp>
      <p:pic>
        <p:nvPicPr>
          <p:cNvPr id="63496" name="Picture 8" descr="16e8172b3-6992-4f70-ac91-2b182cb410c8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533400"/>
            <a:ext cx="4089400" cy="5715000"/>
          </a:xfrm>
          <a:solidFill>
            <a:srgbClr val="FF9933"/>
          </a:solidFill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762000"/>
          </a:xfrm>
        </p:spPr>
        <p:txBody>
          <a:bodyPr/>
          <a:lstStyle/>
          <a:p>
            <a:r>
              <a:rPr lang="ru-RU" b="1"/>
              <a:t>БЕЗАЛКОГОЛЬНОЕ    ПИВО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9012" name="Picture 4" descr="безал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12838"/>
            <a:ext cx="8153400" cy="554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4" descr="only be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762000"/>
            <a:ext cx="10744200" cy="2965450"/>
          </a:xfrm>
          <a:prstGeom prst="rect">
            <a:avLst/>
          </a:prstGeom>
          <a:noFill/>
        </p:spPr>
      </p:pic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152400" y="4572000"/>
            <a:ext cx="8783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ПИВО — наркотик для начинающих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5181600" y="533400"/>
            <a:ext cx="3581400" cy="2971800"/>
          </a:xfrm>
        </p:spPr>
        <p:txBody>
          <a:bodyPr/>
          <a:lstStyle/>
          <a:p>
            <a:r>
              <a:rPr lang="ru-RU" sz="3100" b="1"/>
              <a:t>Главный санитарный врач РФ Геннадий Онищенко:</a:t>
            </a:r>
            <a:br>
              <a:rPr lang="ru-RU" sz="3100" b="1"/>
            </a:br>
            <a:r>
              <a:rPr lang="ru-RU" sz="2800" b="1"/>
              <a:t/>
            </a:r>
            <a:br>
              <a:rPr lang="ru-RU" sz="2800" b="1"/>
            </a:br>
            <a:endParaRPr lang="ru-RU" sz="3100" b="1"/>
          </a:p>
        </p:txBody>
      </p:sp>
      <p:pic>
        <p:nvPicPr>
          <p:cNvPr id="57348" name="Picture 4" descr="KSP_006541_00074_1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4325938" cy="6477000"/>
          </a:xfrm>
          <a:noFill/>
          <a:ln/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105400" y="3505200"/>
            <a:ext cx="37465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«</a:t>
            </a:r>
            <a:r>
              <a:rPr lang="ru-RU" sz="2800" b="1" i="1">
                <a:solidFill>
                  <a:schemeClr val="tx2"/>
                </a:solidFill>
              </a:rPr>
              <a:t>Не СПИД, не туберкулез погубят Россию, а </a:t>
            </a:r>
            <a:r>
              <a:rPr lang="ru-RU" sz="2800" b="1" i="1" u="sng">
                <a:solidFill>
                  <a:schemeClr val="tx2"/>
                </a:solidFill>
              </a:rPr>
              <a:t>пивной алкоголизм среди юного поколения</a:t>
            </a:r>
            <a:r>
              <a:rPr lang="ru-RU" sz="2800" b="1">
                <a:solidFill>
                  <a:schemeClr val="tx2"/>
                </a:solidFill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 descr="y2005_104не допуст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162800" cy="609600"/>
          </a:xfrm>
          <a:solidFill>
            <a:srgbClr val="CCFFFF"/>
          </a:solidFill>
        </p:spPr>
        <p:txBody>
          <a:bodyPr/>
          <a:lstStyle/>
          <a:p>
            <a:pPr algn="ctr"/>
            <a:r>
              <a:rPr lang="ru-RU" sz="4000" b="1">
                <a:latin typeface="Algerian" pitchFamily="82" charset="0"/>
              </a:rPr>
              <a:t>Самые пивные страны мира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6019800" cy="4419600"/>
          </a:xfrm>
          <a:solidFill>
            <a:srgbClr val="DDDDDD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/>
              <a:t>Потребление алкоголя в виде пива:</a:t>
            </a:r>
          </a:p>
          <a:p>
            <a:pPr algn="ctr">
              <a:buFont typeface="Wingdings" pitchFamily="2" charset="2"/>
              <a:buNone/>
            </a:pPr>
            <a:endParaRPr lang="ru-RU" sz="2400" b="1"/>
          </a:p>
          <a:p>
            <a:pPr>
              <a:buFont typeface="Wingdings" pitchFamily="2" charset="2"/>
              <a:buNone/>
            </a:pPr>
            <a:r>
              <a:rPr lang="ru-RU" sz="3600" b="1"/>
              <a:t>Чехия                         -  </a:t>
            </a:r>
            <a:r>
              <a:rPr lang="ru-RU" sz="2800" b="1"/>
              <a:t>75%</a:t>
            </a:r>
          </a:p>
          <a:p>
            <a:pPr>
              <a:buFont typeface="Wingdings" pitchFamily="2" charset="2"/>
              <a:buNone/>
            </a:pPr>
            <a:r>
              <a:rPr lang="ru-RU" sz="3600" b="1"/>
              <a:t>Великобритания      -  </a:t>
            </a:r>
            <a:r>
              <a:rPr lang="ru-RU" sz="2800" b="1"/>
              <a:t>65%</a:t>
            </a:r>
          </a:p>
          <a:p>
            <a:pPr>
              <a:buFont typeface="Wingdings" pitchFamily="2" charset="2"/>
              <a:buNone/>
            </a:pPr>
            <a:r>
              <a:rPr lang="ru-RU" sz="3600" b="1"/>
              <a:t>Германия                  -  </a:t>
            </a:r>
            <a:r>
              <a:rPr lang="ru-RU" sz="2800" b="1"/>
              <a:t>60%</a:t>
            </a:r>
          </a:p>
          <a:p>
            <a:pPr>
              <a:buFont typeface="Wingdings" pitchFamily="2" charset="2"/>
              <a:buNone/>
            </a:pPr>
            <a:r>
              <a:rPr lang="ru-RU" sz="3600" b="1"/>
              <a:t>Бельгия                     -  </a:t>
            </a:r>
            <a:r>
              <a:rPr lang="ru-RU" sz="2800" b="1"/>
              <a:t>55%</a:t>
            </a:r>
          </a:p>
          <a:p>
            <a:pPr>
              <a:buFont typeface="Wingdings" pitchFamily="2" charset="2"/>
              <a:buNone/>
            </a:pPr>
            <a:r>
              <a:rPr lang="ru-RU" sz="3600" b="1"/>
              <a:t>Новая Зеландия       -  </a:t>
            </a:r>
            <a:r>
              <a:rPr lang="ru-RU" sz="2800" b="1"/>
              <a:t>45%</a:t>
            </a:r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1524000" y="1447800"/>
            <a:ext cx="6172200" cy="50323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u="sng"/>
              <a:t>Пить стали меньше</a:t>
            </a:r>
            <a:r>
              <a:rPr lang="ru-RU" sz="2400" b="1"/>
              <a:t>:</a:t>
            </a:r>
          </a:p>
          <a:p>
            <a:pPr algn="ctr"/>
            <a:r>
              <a:rPr lang="ru-RU" sz="2400" b="1"/>
              <a:t>(1980-1998г)</a:t>
            </a:r>
          </a:p>
          <a:p>
            <a:pPr algn="ctr"/>
            <a:endParaRPr lang="ru-RU" sz="2400" b="1"/>
          </a:p>
          <a:p>
            <a:r>
              <a:rPr lang="ru-RU" sz="3600" b="1"/>
              <a:t>Дания                         </a:t>
            </a:r>
            <a:r>
              <a:rPr lang="ru-RU" sz="3200" b="1"/>
              <a:t>на </a:t>
            </a:r>
            <a:r>
              <a:rPr lang="ru-RU" sz="3600" b="1"/>
              <a:t>7%</a:t>
            </a:r>
          </a:p>
          <a:p>
            <a:r>
              <a:rPr lang="ru-RU" sz="3600" b="1"/>
              <a:t>Нидерланды             </a:t>
            </a:r>
            <a:r>
              <a:rPr lang="ru-RU" sz="3200" b="1"/>
              <a:t>на </a:t>
            </a:r>
            <a:r>
              <a:rPr lang="ru-RU" sz="3600" b="1"/>
              <a:t>10%</a:t>
            </a:r>
          </a:p>
          <a:p>
            <a:r>
              <a:rPr lang="ru-RU" sz="3600" b="1"/>
              <a:t>Германия                  </a:t>
            </a:r>
            <a:r>
              <a:rPr lang="ru-RU" sz="3200" b="1"/>
              <a:t>на </a:t>
            </a:r>
            <a:r>
              <a:rPr lang="ru-RU" sz="3600" b="1"/>
              <a:t>13%</a:t>
            </a:r>
          </a:p>
          <a:p>
            <a:r>
              <a:rPr lang="ru-RU" sz="3600" b="1"/>
              <a:t>Канада                       </a:t>
            </a:r>
            <a:r>
              <a:rPr lang="ru-RU" sz="3200" b="1"/>
              <a:t>на </a:t>
            </a:r>
            <a:r>
              <a:rPr lang="ru-RU" sz="3600" b="1"/>
              <a:t>20%</a:t>
            </a:r>
          </a:p>
          <a:p>
            <a:r>
              <a:rPr lang="ru-RU" sz="3600" b="1"/>
              <a:t>Бельгия                     </a:t>
            </a:r>
            <a:r>
              <a:rPr lang="ru-RU" sz="3200" b="1"/>
              <a:t>на  </a:t>
            </a:r>
            <a:r>
              <a:rPr lang="ru-RU" sz="3600" b="1"/>
              <a:t>25%</a:t>
            </a:r>
          </a:p>
          <a:p>
            <a:r>
              <a:rPr lang="ru-RU" sz="3600" b="1"/>
              <a:t>Новая  Зеландия      </a:t>
            </a:r>
            <a:r>
              <a:rPr lang="ru-RU" sz="3200" b="1"/>
              <a:t>на </a:t>
            </a:r>
            <a:r>
              <a:rPr lang="ru-RU" sz="3600" b="1"/>
              <a:t>30%</a:t>
            </a:r>
          </a:p>
          <a:p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49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49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4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94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55" presetClass="entr" presetSubtype="0" fill="hold" grpId="2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1" animBg="1"/>
      <p:bldP spid="294915" grpId="0" build="p" animBg="1"/>
      <p:bldP spid="294915" grpId="1" build="p" animBg="1"/>
      <p:bldP spid="294917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y2004_130произ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324600"/>
          </a:xfrm>
          <a:noFill/>
          <a:ln/>
        </p:spPr>
      </p:pic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5105400"/>
            <a:ext cx="9144000" cy="1752600"/>
          </a:xfr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НЕВСКОЕ - </a:t>
            </a: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ДАНИЯ </a:t>
            </a:r>
            <a:r>
              <a:rPr 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СТАРЫЙ МЕЛЬНИК - </a:t>
            </a: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ТУРЦИЯ </a:t>
            </a:r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ТОЛСТЯК - </a:t>
            </a: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БЕЛЬГИЯ</a:t>
            </a:r>
            <a:r>
              <a:rPr lang="ru-RU" sz="2000" b="1" i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</a:t>
            </a:r>
            <a:r>
              <a:rPr lang="ru-RU" sz="2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БОЧКАРЕВ - </a:t>
            </a: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ИСЛАНДИЯ </a:t>
            </a:r>
            <a:r>
              <a:rPr lang="ru-RU" sz="2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ЗОЛОТАЯ БОЧКА - </a:t>
            </a: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ЮАР</a:t>
            </a:r>
            <a:r>
              <a:rPr 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МИЛЛЕР - </a:t>
            </a: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АМЕРИКА</a:t>
            </a:r>
            <a:r>
              <a:rPr lang="ru-RU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ХОЛСТЕН - </a:t>
            </a: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ГЕРМАНИЯ </a:t>
            </a:r>
            <a:r>
              <a:rPr lang="ru-RU" sz="2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БАЛТИКА</a:t>
            </a:r>
            <a:r>
              <a:rPr lang="ru-RU" sz="2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СКАНДИНАВИЯ</a:t>
            </a:r>
            <a:b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1" name="Picture 7" descr="y1997_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52400"/>
            <a:ext cx="5791200" cy="7391400"/>
          </a:xfrm>
          <a:noFill/>
          <a:ln/>
        </p:spPr>
      </p:pic>
      <p:pic>
        <p:nvPicPr>
          <p:cNvPr id="113675" name="Picture 11" descr="русский солод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81675" y="2057400"/>
            <a:ext cx="3362325" cy="4800600"/>
          </a:xfrm>
          <a:noFill/>
          <a:ln/>
        </p:spPr>
      </p:pic>
      <p:pic>
        <p:nvPicPr>
          <p:cNvPr id="113682" name="Picture 18" descr="22_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91200" y="0"/>
            <a:ext cx="5105400" cy="2041525"/>
          </a:xfrm>
        </p:spPr>
      </p:pic>
      <p:sp>
        <p:nvSpPr>
          <p:cNvPr id="113679" name="Rectangle 15"/>
          <p:cNvSpPr>
            <a:spLocks noGrp="1" noChangeArrowheads="1"/>
          </p:cNvSpPr>
          <p:nvPr>
            <p:ph type="title"/>
          </p:nvPr>
        </p:nvSpPr>
        <p:spPr>
          <a:xfrm>
            <a:off x="5791200" y="1981200"/>
            <a:ext cx="3352800" cy="2895600"/>
          </a:xfrm>
          <a:solidFill>
            <a:srgbClr val="99CC00"/>
          </a:solidFill>
        </p:spPr>
        <p:txBody>
          <a:bodyPr/>
          <a:lstStyle/>
          <a:p>
            <a:pPr algn="r"/>
            <a:r>
              <a:rPr lang="ru-RU" sz="3200" b="1" u="sng"/>
              <a:t>Хмель </a:t>
            </a:r>
            <a:r>
              <a:rPr lang="ru-RU" sz="2800"/>
              <a:t>- Германия, Чехия. </a:t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3200" b="1" u="sng"/>
              <a:t>Солод </a:t>
            </a:r>
            <a:r>
              <a:rPr lang="ru-RU" sz="2800"/>
              <a:t>-       Дания, Франция, Финляндия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914400"/>
          </a:xfrm>
        </p:spPr>
        <p:txBody>
          <a:bodyPr/>
          <a:lstStyle/>
          <a:p>
            <a:r>
              <a:rPr lang="ru-RU"/>
              <a:t>Алкоголь, эмоции, творчество.</a:t>
            </a:r>
          </a:p>
        </p:txBody>
      </p:sp>
      <p:pic>
        <p:nvPicPr>
          <p:cNvPr id="281604" name="Picture 4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1100" y="1828800"/>
            <a:ext cx="6781800" cy="4302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2" name="Picture 4" descr="1186998754_GosDum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8839200" cy="6572250"/>
          </a:xfrm>
          <a:noFill/>
          <a:ln/>
        </p:spPr>
      </p:pic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477000" cy="1219200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sz="2400" b="1"/>
              <a:t>ФЗ «О государственном регулировании  производства и оборота этилового спирта и алкогольной продукции» </a:t>
            </a:r>
            <a:r>
              <a:rPr lang="ru-RU" sz="1800" b="1"/>
              <a:t>1995 № 171-ФЗ</a:t>
            </a:r>
            <a:endParaRPr lang="ru-RU" b="1"/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2362200" y="1219200"/>
            <a:ext cx="489267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b="1"/>
              <a:t>Принят Государственной Думой 19 июля 1995 года</a:t>
            </a:r>
            <a:br>
              <a:rPr lang="ru-RU" sz="1600" b="1"/>
            </a:br>
            <a:r>
              <a:rPr lang="ru-RU" sz="1600" b="1"/>
              <a:t>Одобрен Советом Федерации 15 ноября 1995 года</a:t>
            </a:r>
            <a:r>
              <a:rPr lang="ru-RU" sz="1600"/>
              <a:t> </a:t>
            </a:r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990600" y="5807075"/>
            <a:ext cx="7239000" cy="82232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На законодательном уровне пиво выведено из разряда алкогольной продукции !</a:t>
            </a:r>
            <a:endParaRPr lang="en-US" sz="24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29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5" presetClass="exit" presetSubtype="1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20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3" grpId="0"/>
      <p:bldP spid="252936" grpId="0" animBg="1"/>
      <p:bldP spid="252936" grpId="1" animBg="1"/>
      <p:bldP spid="2529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858000" cy="762000"/>
          </a:xfrm>
        </p:spPr>
        <p:txBody>
          <a:bodyPr/>
          <a:lstStyle/>
          <a:p>
            <a:r>
              <a:rPr lang="ru-RU"/>
              <a:t>Эксперимент  с  крысой</a:t>
            </a:r>
          </a:p>
        </p:txBody>
      </p:sp>
      <p:pic>
        <p:nvPicPr>
          <p:cNvPr id="283652" name="Picture 4" descr="Рисунок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06625"/>
            <a:ext cx="8229600" cy="3546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99">
                <a:gamma/>
                <a:shade val="46275"/>
                <a:invGamma/>
              </a:srgbClr>
            </a:gs>
            <a:gs pos="100000">
              <a:srgbClr val="FFCC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Л. Ландау.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838200"/>
            <a:ext cx="3871913" cy="4953000"/>
          </a:xfrm>
          <a:noFill/>
          <a:ln/>
        </p:spPr>
      </p:pic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28600"/>
            <a:ext cx="3886200" cy="6324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/>
              <a:t>         Ландау Л.Д.</a:t>
            </a:r>
            <a:r>
              <a:rPr lang="ru-RU" sz="2000" b="1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000" b="1"/>
              <a:t>              (1908-1968г)</a:t>
            </a:r>
          </a:p>
          <a:p>
            <a:pPr algn="r">
              <a:buFont typeface="Wingdings" pitchFamily="2" charset="2"/>
              <a:buNone/>
            </a:pPr>
            <a:r>
              <a:rPr lang="ru-RU" sz="2000" b="1"/>
              <a:t>     </a:t>
            </a:r>
            <a:r>
              <a:rPr lang="ru-RU" sz="1800" b="1"/>
              <a:t>Советский  физик-теоретик, лауреат </a:t>
            </a:r>
            <a:r>
              <a:rPr lang="ru-RU" sz="1800" b="1" u="sng"/>
              <a:t>нобелевской премии</a:t>
            </a:r>
            <a:r>
              <a:rPr lang="ru-RU" sz="1800" b="1"/>
              <a:t>. Ландау был действительным членом АН СССР (1945), Королевской АН Нидерландов (1956), Лондонского королевского общества (1960), а также членом многих других академий и научных обществ мира. Его именем назван Институт теоретической физики АН СССР. Ландау создал советскую школу физиков-теоретиков, включающую таких крупных ученых, как И.Померанчук, А.Мигдал, Е.Лифшиц, И.Халатников, И.Лифшиц и др.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rd2502что же делат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438400"/>
            <a:ext cx="9144000" cy="9677400"/>
          </a:xfrm>
          <a:noFill/>
          <a:ln/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9296400" cy="838200"/>
          </a:xfrm>
        </p:spPr>
        <p:txBody>
          <a:bodyPr/>
          <a:lstStyle/>
          <a:p>
            <a:pPr algn="ctr"/>
            <a:r>
              <a:rPr lang="ru-RU" sz="3600" b="1">
                <a:latin typeface="Franklin Gothic Medium" pitchFamily="34" charset="0"/>
              </a:rPr>
              <a:t>Что же делать в этой тяжелой ситуации?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rd2503здорово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-381000"/>
            <a:ext cx="6080125" cy="7924800"/>
          </a:xfrm>
          <a:noFill/>
        </p:spPr>
      </p:pic>
      <p:sp>
        <p:nvSpPr>
          <p:cNvPr id="3176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5562600" cy="762000"/>
          </a:xfrm>
          <a:solidFill>
            <a:schemeClr val="bg1"/>
          </a:solidFill>
        </p:spPr>
        <p:txBody>
          <a:bodyPr/>
          <a:lstStyle/>
          <a:p>
            <a:r>
              <a:rPr lang="ru-RU" sz="2800" b="1"/>
              <a:t>Полностью отказаться от пива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5410200"/>
            <a:ext cx="5562600" cy="1676400"/>
          </a:xfrm>
          <a:solidFill>
            <a:schemeClr val="bg1"/>
          </a:solidFill>
        </p:spPr>
        <p:txBody>
          <a:bodyPr/>
          <a:lstStyle/>
          <a:p>
            <a:r>
              <a:rPr lang="ru-RU" b="1"/>
              <a:t>и всех других алкогольных напитков</a:t>
            </a:r>
          </a:p>
        </p:txBody>
      </p:sp>
      <p:pic>
        <p:nvPicPr>
          <p:cNvPr id="31762" name="Picture 18" descr="y2004_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fotojop2458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28600" y="-55563"/>
            <a:ext cx="9372600" cy="6913563"/>
          </a:xfrm>
          <a:noFill/>
          <a:ln/>
        </p:spPr>
      </p:pic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5867400"/>
            <a:ext cx="7391400" cy="609600"/>
          </a:xfr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Алкоголь в любых дозах ведет к</a:t>
            </a:r>
            <a:r>
              <a:rPr lang="ru-RU" sz="2800" b="1"/>
              <a:t> 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деградации</a:t>
            </a:r>
          </a:p>
        </p:txBody>
      </p:sp>
      <p:pic>
        <p:nvPicPr>
          <p:cNvPr id="42000" name="Picture 16" descr="_be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113" y="0"/>
            <a:ext cx="1597025" cy="1676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2286000"/>
            <a:ext cx="7924800" cy="3810000"/>
          </a:xfrm>
        </p:spPr>
        <p:txBody>
          <a:bodyPr/>
          <a:lstStyle/>
          <a:p>
            <a:r>
              <a:rPr lang="ru-RU" sz="3600" b="1"/>
              <a:t>Пиво</a:t>
            </a:r>
            <a:r>
              <a:rPr lang="ru-RU" sz="3600"/>
              <a:t> – это ценный пищевой продукт</a:t>
            </a:r>
            <a:r>
              <a:rPr lang="ru-RU" sz="3200"/>
              <a:t/>
            </a:r>
            <a:br>
              <a:rPr lang="ru-RU" sz="3200"/>
            </a:br>
            <a:r>
              <a:rPr lang="ru-RU" sz="3600" b="1"/>
              <a:t>Пиво</a:t>
            </a:r>
            <a:r>
              <a:rPr lang="ru-RU" sz="3600"/>
              <a:t> -  это необходимый для нашего       здоровья напиток</a:t>
            </a:r>
            <a:br>
              <a:rPr lang="ru-RU" sz="3600"/>
            </a:br>
            <a:r>
              <a:rPr lang="ru-RU" sz="3600" b="1"/>
              <a:t>Пиво -  </a:t>
            </a:r>
            <a:r>
              <a:rPr lang="ru-RU" sz="3600"/>
              <a:t>модный  стиль жизни</a:t>
            </a:r>
            <a:br>
              <a:rPr lang="ru-RU" sz="3600"/>
            </a:br>
            <a:r>
              <a:rPr lang="ru-RU" sz="3600" b="1"/>
              <a:t>Пиво </a:t>
            </a:r>
            <a:r>
              <a:rPr lang="ru-RU" sz="3600"/>
              <a:t>-  уверенность в завтрашнем дне</a:t>
            </a:r>
            <a:br>
              <a:rPr lang="ru-RU" sz="3600"/>
            </a:br>
            <a:r>
              <a:rPr lang="ru-RU" sz="3600" b="1"/>
              <a:t>Пиво - …</a:t>
            </a:r>
            <a:r>
              <a:rPr lang="ru-RU" sz="2000"/>
              <a:t> </a:t>
            </a:r>
          </a:p>
        </p:txBody>
      </p:sp>
      <p:pic>
        <p:nvPicPr>
          <p:cNvPr id="79876" name="Picture 4" descr="s_fu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448800" cy="2089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0036" name="Picture 4" descr="224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7950"/>
            <a:ext cx="8534400" cy="5530850"/>
          </a:xfrm>
          <a:prstGeom prst="rect">
            <a:avLst/>
          </a:prstGeom>
          <a:noFill/>
        </p:spPr>
      </p:pic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91200"/>
            <a:ext cx="8686800" cy="609600"/>
          </a:xfrm>
          <a:solidFill>
            <a:srgbClr val="CCECFF"/>
          </a:solidFill>
          <a:ln>
            <a:solidFill>
              <a:srgbClr val="000080"/>
            </a:solidFill>
          </a:ln>
        </p:spPr>
        <p:txBody>
          <a:bodyPr/>
          <a:lstStyle/>
          <a:p>
            <a:pPr algn="ctr"/>
            <a:r>
              <a:rPr lang="ru-RU" sz="3600" b="1">
                <a:solidFill>
                  <a:srgbClr val="C907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Только трезвая</a:t>
            </a:r>
            <a:r>
              <a:rPr lang="ru-RU" sz="3600" b="1">
                <a:solidFill>
                  <a:srgbClr val="C90707"/>
                </a:solidFill>
              </a:rPr>
              <a:t> </a:t>
            </a:r>
            <a:r>
              <a:rPr lang="ru-RU" sz="3600" b="1">
                <a:solidFill>
                  <a:srgbClr val="C907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Россия</a:t>
            </a:r>
            <a:r>
              <a:rPr lang="ru-RU" sz="3600" b="1">
                <a:solidFill>
                  <a:srgbClr val="C90707"/>
                </a:solidFill>
              </a:rPr>
              <a:t> </a:t>
            </a:r>
            <a:r>
              <a:rPr lang="ru-RU" sz="3600" b="1">
                <a:solidFill>
                  <a:srgbClr val="C907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станет Великой!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>
                <a:gamma/>
                <a:shade val="46275"/>
                <a:invGamma/>
              </a:srgbClr>
            </a:gs>
            <a:gs pos="50000">
              <a:srgbClr val="EAEAEA"/>
            </a:gs>
            <a:gs pos="100000">
              <a:srgbClr val="EAEAEA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14800"/>
            <a:ext cx="7696200" cy="990600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Спасибо за внимание!</a:t>
            </a:r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>
            <p:ph idx="1"/>
          </p:nvPr>
        </p:nvGraphicFramePr>
        <p:xfrm>
          <a:off x="611188" y="762000"/>
          <a:ext cx="2505075" cy="3124200"/>
        </p:xfrm>
        <a:graphic>
          <a:graphicData uri="http://schemas.openxmlformats.org/presentationml/2006/ole">
            <p:oleObj spid="_x0000_s297987" name="Точечный рисунок" r:id="rId3" imgW="6819048" imgH="5609524" progId="PBrush">
              <p:embed/>
            </p:oleObj>
          </a:graphicData>
        </a:graphic>
      </p:graphicFrame>
      <p:pic>
        <p:nvPicPr>
          <p:cNvPr id="297988" name="Picture 4" descr="File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447800"/>
            <a:ext cx="28194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50000">
              <a:srgbClr val="003399">
                <a:gamma/>
                <a:shade val="46275"/>
                <a:invGamma/>
              </a:srgbClr>
            </a:gs>
            <a:gs pos="100000">
              <a:srgbClr val="0033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y2005_076mо пользе малых доз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-381000"/>
            <a:ext cx="5332413" cy="7467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>
                <a:gamma/>
                <a:shade val="46275"/>
                <a:invGamma/>
              </a:srgbClr>
            </a:gs>
            <a:gs pos="50000">
              <a:srgbClr val="99FFCC"/>
            </a:gs>
            <a:gs pos="100000">
              <a:srgbClr val="99FFCC">
                <a:gamma/>
                <a:shade val="46275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 descr="за +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381000"/>
            <a:ext cx="4953000" cy="6096000"/>
          </a:xfrm>
          <a:noFill/>
          <a:ln/>
        </p:spPr>
      </p:pic>
      <p:pic>
        <p:nvPicPr>
          <p:cNvPr id="265223" name="Picture 7" descr="06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762000"/>
            <a:ext cx="7696200" cy="5321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5486400"/>
            <a:ext cx="8534400" cy="914400"/>
          </a:xfrm>
        </p:spPr>
        <p:txBody>
          <a:bodyPr/>
          <a:lstStyle/>
          <a:p>
            <a:pPr algn="ctr"/>
            <a:r>
              <a:rPr lang="ru-RU" b="1">
                <a:latin typeface="Arial Unicode MS" pitchFamily="34" charset="-128"/>
              </a:rPr>
              <a:t>А что знаем о пиве мы</a:t>
            </a:r>
            <a:r>
              <a:rPr lang="ru-RU" b="1"/>
              <a:t>?</a:t>
            </a:r>
          </a:p>
        </p:txBody>
      </p:sp>
      <p:pic>
        <p:nvPicPr>
          <p:cNvPr id="77828" name="Picture 4" descr="moli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304800"/>
            <a:ext cx="3040063" cy="5181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rd04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72600" cy="7391400"/>
          </a:xfrm>
          <a:noFill/>
          <a:ln/>
        </p:spPr>
      </p:pic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5029200"/>
            <a:ext cx="6400800" cy="1600200"/>
          </a:xfrm>
          <a:solidFill>
            <a:srgbClr val="FF9933"/>
          </a:solidFill>
        </p:spPr>
        <p:txBody>
          <a:bodyPr/>
          <a:lstStyle/>
          <a:p>
            <a:pPr algn="ctr"/>
            <a:r>
              <a:rPr lang="ru-RU" sz="3200" b="1" u="sng">
                <a:latin typeface="Arial" charset="0"/>
              </a:rPr>
              <a:t>Шишечки хмеля</a:t>
            </a:r>
            <a:r>
              <a:rPr lang="ru-RU" sz="2800" b="1">
                <a:latin typeface="Arial" charset="0"/>
              </a:rPr>
              <a:t> - главный компонент для приготовления </a:t>
            </a:r>
            <a:r>
              <a:rPr lang="ru-RU" sz="3200" b="1">
                <a:latin typeface="Arial" charset="0"/>
              </a:rPr>
              <a:t>пива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125413" y="1524000"/>
            <a:ext cx="90185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«</a:t>
            </a:r>
            <a:r>
              <a:rPr lang="ru-RU" sz="2400">
                <a:solidFill>
                  <a:srgbClr val="009900"/>
                </a:solidFill>
                <a:latin typeface="Arial" charset="0"/>
              </a:rPr>
              <a:t>Фито</a:t>
            </a:r>
            <a:r>
              <a:rPr lang="ru-RU" sz="2400">
                <a:latin typeface="Arial" charset="0"/>
              </a:rPr>
              <a:t>» — растение; «</a:t>
            </a:r>
            <a:r>
              <a:rPr lang="ru-RU" sz="2400">
                <a:solidFill>
                  <a:srgbClr val="FF0000"/>
                </a:solidFill>
                <a:latin typeface="Arial" charset="0"/>
              </a:rPr>
              <a:t>Эстроген</a:t>
            </a:r>
            <a:r>
              <a:rPr lang="ru-RU" sz="2400">
                <a:latin typeface="Arial" charset="0"/>
              </a:rPr>
              <a:t>» — женский половой гормон</a:t>
            </a:r>
          </a:p>
          <a:p>
            <a:r>
              <a:rPr lang="ru-RU" sz="2400">
                <a:latin typeface="Arial" charset="0"/>
              </a:rPr>
              <a:t>«</a:t>
            </a:r>
            <a:r>
              <a:rPr lang="ru-RU" sz="2400" b="1">
                <a:solidFill>
                  <a:srgbClr val="009900"/>
                </a:solidFill>
                <a:latin typeface="Arial" charset="0"/>
              </a:rPr>
              <a:t>Фито</a:t>
            </a:r>
            <a:r>
              <a:rPr lang="ru-RU" sz="2400" b="1">
                <a:solidFill>
                  <a:srgbClr val="FF0000"/>
                </a:solidFill>
                <a:latin typeface="Arial" charset="0"/>
              </a:rPr>
              <a:t>эстроген</a:t>
            </a:r>
            <a:r>
              <a:rPr lang="ru-RU" sz="2400">
                <a:latin typeface="Arial" charset="0"/>
              </a:rPr>
              <a:t>» — вещество растительного происхождения,</a:t>
            </a:r>
          </a:p>
          <a:p>
            <a:r>
              <a:rPr lang="ru-RU" sz="2400">
                <a:latin typeface="Arial" charset="0"/>
              </a:rPr>
              <a:t>действующее также, как женский гормон.</a:t>
            </a: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381000" y="0"/>
            <a:ext cx="8305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В шишечках хмеля содержатся-</a:t>
            </a: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фитоэстрогены</a:t>
            </a:r>
          </a:p>
        </p:txBody>
      </p:sp>
      <p:pic>
        <p:nvPicPr>
          <p:cNvPr id="288773" name="Picture 5"/>
          <p:cNvPicPr>
            <a:picLocks noChangeAspect="1" noChangeArrowheads="1"/>
          </p:cNvPicPr>
          <p:nvPr/>
        </p:nvPicPr>
        <p:blipFill>
          <a:blip r:embed="rId2"/>
          <a:srcRect l="70804" t="43433"/>
          <a:stretch>
            <a:fillRect/>
          </a:stretch>
        </p:blipFill>
        <p:spPr bwMode="auto">
          <a:xfrm>
            <a:off x="1447800" y="3224213"/>
            <a:ext cx="34290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228600" y="5943600"/>
            <a:ext cx="1079500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88777" name="Picture 9" descr="y2005_012bшише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667000"/>
            <a:ext cx="31083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9" name="Rectangle 11"/>
          <p:cNvSpPr>
            <a:spLocks noChangeArrowheads="1"/>
          </p:cNvSpPr>
          <p:nvPr/>
        </p:nvSpPr>
        <p:spPr bwMode="auto">
          <a:xfrm>
            <a:off x="-609600" y="4800600"/>
            <a:ext cx="2590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5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66">
                <a:gamma/>
                <a:shade val="46275"/>
                <a:invGamma/>
              </a:srgbClr>
            </a:gs>
            <a:gs pos="100000">
              <a:srgbClr val="FF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9" name="Picture 5" descr="mail02колаж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7425" y="457200"/>
            <a:ext cx="3076575" cy="4800600"/>
          </a:xfrm>
          <a:prstGeom prst="rect">
            <a:avLst/>
          </a:prstGeom>
          <a:noFill/>
        </p:spPr>
      </p:pic>
      <p:pic>
        <p:nvPicPr>
          <p:cNvPr id="52230" name="Picture 6" descr="mail07колаж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2924175" cy="4572000"/>
          </a:xfrm>
          <a:prstGeom prst="rect">
            <a:avLst/>
          </a:prstGeom>
          <a:noFill/>
        </p:spPr>
      </p:pic>
      <p:pic>
        <p:nvPicPr>
          <p:cNvPr id="52231" name="Picture 7" descr="mail16колаж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57200"/>
            <a:ext cx="3182938" cy="487680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29200"/>
            <a:ext cx="9144000" cy="1066800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/>
              <a:t>              </a:t>
            </a:r>
            <a:r>
              <a:rPr lang="ru-RU" sz="4000" b="1"/>
              <a:t>Феминизация     мужчин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                 (медленное превращение в женщину)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3076</TotalTime>
  <Words>683</Words>
  <Application>Microsoft PowerPoint</Application>
  <PresentationFormat>Экран (4:3)</PresentationFormat>
  <Paragraphs>103</Paragraphs>
  <Slides>37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Квадрант</vt:lpstr>
      <vt:lpstr>Точечный рисунок</vt:lpstr>
      <vt:lpstr>лекция      на тему: «Некоторые аспекты патологического     воздействия на организм человека слабых спиртных «напитков».   О вреде пива»</vt:lpstr>
      <vt:lpstr>Слайд 2</vt:lpstr>
      <vt:lpstr>ФЗ «О государственном регулировании  производства и оборота этилового спирта и алкогольной продукции» 1995 № 171-ФЗ</vt:lpstr>
      <vt:lpstr>Слайд 4</vt:lpstr>
      <vt:lpstr>Слайд 5</vt:lpstr>
      <vt:lpstr>А что знаем о пиве мы?</vt:lpstr>
      <vt:lpstr>Шишечки хмеля - главный компонент для приготовления пива</vt:lpstr>
      <vt:lpstr>Слайд 8</vt:lpstr>
      <vt:lpstr>Слайд 9</vt:lpstr>
      <vt:lpstr>Пиво неминуемо ведет к импотенции</vt:lpstr>
      <vt:lpstr>Слайд 11</vt:lpstr>
      <vt:lpstr>Слайд 12</vt:lpstr>
      <vt:lpstr>Самогонный аппарат</vt:lpstr>
      <vt:lpstr>Слайд 14</vt:lpstr>
      <vt:lpstr>Слайд 15</vt:lpstr>
      <vt:lpstr>Слайд 16</vt:lpstr>
      <vt:lpstr>РАКА ГРУДИ</vt:lpstr>
      <vt:lpstr>N – нитрозодиметиламин  (Канцероген) </vt:lpstr>
      <vt:lpstr>катаракта</vt:lpstr>
      <vt:lpstr>«Баварское сердце»  пивного алкоголика</vt:lpstr>
      <vt:lpstr>Слайд 21</vt:lpstr>
      <vt:lpstr>Слайд 22</vt:lpstr>
      <vt:lpstr>БЕЗАЛКОГОЛЬНОЕ    ПИВО</vt:lpstr>
      <vt:lpstr>Слайд 24</vt:lpstr>
      <vt:lpstr>Главный санитарный врач РФ Геннадий Онищенко:  </vt:lpstr>
      <vt:lpstr>Самые пивные страны мира</vt:lpstr>
      <vt:lpstr>          НЕВСКОЕ - ДАНИЯ                          СТАРЫЙ МЕЛЬНИК - ТУРЦИЯ            ТОЛСТЯК - БЕЛЬГИЯ                      БОЧКАРЕВ - ИСЛАНДИЯ            ЗОЛОТАЯ БОЧКА - ЮАР                МИЛЛЕР - АМЕРИКА            ХОЛСТЕН - ГЕРМАНИЯ                  БАЛТИКА – СКАНДИНАВИЯ </vt:lpstr>
      <vt:lpstr>Хмель - Германия, Чехия.   Солод -       Дания, Франция, Финляндия</vt:lpstr>
      <vt:lpstr>Алкоголь, эмоции, творчество.</vt:lpstr>
      <vt:lpstr>Эксперимент  с  крысой</vt:lpstr>
      <vt:lpstr>Слайд 31</vt:lpstr>
      <vt:lpstr>Что же делать в этой тяжелой ситуации?</vt:lpstr>
      <vt:lpstr>Полностью отказаться от пива</vt:lpstr>
      <vt:lpstr>Алкоголь в любых дозах ведет к деградации</vt:lpstr>
      <vt:lpstr>Пиво – это ценный пищевой продукт Пиво -  это необходимый для нашего       здоровья напиток Пиво -  модный  стиль жизни Пиво -  уверенность в завтрашнем дне Пиво - … </vt:lpstr>
      <vt:lpstr>Только трезвая Россия станет Великой!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AsQwer</cp:lastModifiedBy>
  <cp:revision>223</cp:revision>
  <dcterms:created xsi:type="dcterms:W3CDTF">1601-01-01T00:00:00Z</dcterms:created>
  <dcterms:modified xsi:type="dcterms:W3CDTF">2010-01-17T14:49:12Z</dcterms:modified>
</cp:coreProperties>
</file>