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8245614035087724E-2"/>
          <c:y val="0.10401891252955081"/>
          <c:w val="0.74046277110098058"/>
          <c:h val="0.791962174940898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Val val="1"/>
            <c:showLeaderLines val="1"/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1</c:v>
                </c:pt>
                <c:pt idx="1">
                  <c:v>0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/>
    </c:legend>
    <c:plotVisOnly val="1"/>
  </c:chart>
  <c:spPr>
    <a:solidFill>
      <a:schemeClr val="accent1">
        <a:lumMod val="20000"/>
        <a:lumOff val="80000"/>
      </a:schemeClr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Val val="1"/>
            <c:showLeaderLines val="1"/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0.14000000000000001</c:v>
                </c:pt>
                <c:pt idx="1">
                  <c:v>0.86000000000000065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/>
    </c:legend>
    <c:plotVisOnly val="1"/>
  </c:chart>
  <c:spPr>
    <a:solidFill>
      <a:schemeClr val="accent2">
        <a:lumMod val="20000"/>
        <a:lumOff val="80000"/>
      </a:schemeClr>
    </a:soli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Val val="1"/>
            <c:showLeaderLines val="1"/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2.0000000000000011E-2</c:v>
                </c:pt>
                <c:pt idx="1">
                  <c:v>0.98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/>
    </c:legend>
    <c:plotVisOnly val="1"/>
  </c:chart>
  <c:spPr>
    <a:solidFill>
      <a:schemeClr val="accent2">
        <a:lumMod val="20000"/>
        <a:lumOff val="80000"/>
      </a:schemeClr>
    </a:soli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4.8245614035087717E-2"/>
                  <c:y val="0"/>
                </c:manualLayout>
              </c:layout>
              <c:dLblPos val="inEnd"/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знаю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2.0000000000000011E-2</c:v>
                </c:pt>
                <c:pt idx="1">
                  <c:v>0.93</c:v>
                </c:pt>
                <c:pt idx="2">
                  <c:v>0.05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/>
    </c:legend>
    <c:plotVisOnly val="1"/>
  </c:chart>
  <c:spPr>
    <a:solidFill>
      <a:schemeClr val="accent2">
        <a:lumMod val="20000"/>
        <a:lumOff val="80000"/>
      </a:schemeClr>
    </a:solidFill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знаю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0.19</c:v>
                </c:pt>
                <c:pt idx="1">
                  <c:v>0.62000000000000455</c:v>
                </c:pt>
                <c:pt idx="2">
                  <c:v>0.19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/>
    </c:legend>
    <c:plotVisOnly val="1"/>
  </c:chart>
  <c:spPr>
    <a:solidFill>
      <a:schemeClr val="accent2">
        <a:lumMod val="20000"/>
        <a:lumOff val="80000"/>
      </a:schemeClr>
    </a:solidFill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4D96-814B-4095-980D-F858FE4CA95F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F9C24-847A-498E-A520-77E2B352B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4D96-814B-4095-980D-F858FE4CA95F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F9C24-847A-498E-A520-77E2B352B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4D96-814B-4095-980D-F858FE4CA95F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F9C24-847A-498E-A520-77E2B352B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4D96-814B-4095-980D-F858FE4CA95F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F9C24-847A-498E-A520-77E2B352B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4D96-814B-4095-980D-F858FE4CA95F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F9C24-847A-498E-A520-77E2B352B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4D96-814B-4095-980D-F858FE4CA95F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F9C24-847A-498E-A520-77E2B352B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4D96-814B-4095-980D-F858FE4CA95F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F9C24-847A-498E-A520-77E2B352B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4D96-814B-4095-980D-F858FE4CA95F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F9C24-847A-498E-A520-77E2B352B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4D96-814B-4095-980D-F858FE4CA95F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F9C24-847A-498E-A520-77E2B352B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4D96-814B-4095-980D-F858FE4CA95F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F9C24-847A-498E-A520-77E2B352B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4D96-814B-4095-980D-F858FE4CA95F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F9C24-847A-498E-A520-77E2B352B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74D96-814B-4095-980D-F858FE4CA95F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F9C24-847A-498E-A520-77E2B352B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Профилактика       наркомании</a:t>
            </a:r>
            <a:b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среди подростков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dirty="0" smtClean="0">
                <a:solidFill>
                  <a:srgbClr val="990000"/>
                </a:solidFill>
              </a:rPr>
              <a:t>Родительское собрание</a:t>
            </a:r>
            <a:endParaRPr lang="ru-RU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142852"/>
          <a:ext cx="8786874" cy="6572296"/>
        </p:xfrm>
        <a:graphic>
          <a:graphicData uri="http://schemas.openxmlformats.org/drawingml/2006/table">
            <a:tbl>
              <a:tblPr/>
              <a:tblGrid>
                <a:gridCol w="4348174"/>
                <a:gridCol w="923950"/>
                <a:gridCol w="923950"/>
                <a:gridCol w="923950"/>
                <a:gridCol w="903287"/>
                <a:gridCol w="763563"/>
              </a:tblGrid>
              <a:tr h="65722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i="1" dirty="0">
                          <a:latin typeface="Calibri"/>
                          <a:ea typeface="Times New Roman"/>
                        </a:rPr>
                        <a:t>6. </a:t>
                      </a:r>
                      <a:r>
                        <a:rPr lang="ru-RU" sz="2800" b="1" i="1" dirty="0">
                          <a:latin typeface="Calibri"/>
                          <a:ea typeface="Times New Roman"/>
                        </a:rPr>
                        <a:t>Употребляют ли ваши знакомые токсические и наркотические вещества?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Times New Roman"/>
                        </a:rPr>
                        <a:t>Да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Times New Roman"/>
                        </a:rPr>
                        <a:t>Нет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Times New Roman"/>
                        </a:rPr>
                        <a:t>Не знаю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u="sng" dirty="0" smtClean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7</a:t>
                      </a:r>
                      <a:endParaRPr lang="ru-RU" sz="2800" b="1" u="sng" dirty="0">
                        <a:solidFill>
                          <a:srgbClr val="99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 smtClean="0">
                        <a:solidFill>
                          <a:srgbClr val="99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 smtClean="0">
                        <a:solidFill>
                          <a:srgbClr val="99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 smtClean="0">
                        <a:solidFill>
                          <a:srgbClr val="99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17</a:t>
                      </a:r>
                      <a:r>
                        <a:rPr lang="ru-RU" sz="28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%</a:t>
                      </a:r>
                      <a:endParaRPr lang="ru-RU" sz="2800" b="1" dirty="0">
                        <a:solidFill>
                          <a:srgbClr val="99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62%</a:t>
                      </a:r>
                      <a:endParaRPr lang="ru-RU" sz="2800" b="1" dirty="0">
                        <a:solidFill>
                          <a:srgbClr val="99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21%</a:t>
                      </a:r>
                      <a:endParaRPr lang="ru-RU" sz="2800" b="1" dirty="0">
                        <a:solidFill>
                          <a:srgbClr val="99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</a:rPr>
                        <a:t>8</a:t>
                      </a:r>
                      <a:endParaRPr lang="ru-RU" sz="28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</a:rPr>
                        <a:t>-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</a:rPr>
                        <a:t>73%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</a:rPr>
                        <a:t>27%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</a:rPr>
                        <a:t>9</a:t>
                      </a:r>
                      <a:endParaRPr lang="ru-RU" sz="28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</a:rPr>
                        <a:t>29</a:t>
                      </a:r>
                      <a:r>
                        <a:rPr lang="ru-RU" sz="2800" dirty="0">
                          <a:latin typeface="Calibri"/>
                          <a:ea typeface="Times New Roman"/>
                        </a:rPr>
                        <a:t>%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</a:rPr>
                        <a:t>57%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</a:rPr>
                        <a:t>14%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</a:rPr>
                        <a:t>10</a:t>
                      </a:r>
                      <a:endParaRPr lang="ru-RU" sz="28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</a:rPr>
                        <a:t>32</a:t>
                      </a:r>
                      <a:r>
                        <a:rPr lang="ru-RU" sz="2800" dirty="0">
                          <a:latin typeface="Calibri"/>
                          <a:ea typeface="Times New Roman"/>
                        </a:rPr>
                        <a:t>%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</a:rPr>
                        <a:t>55%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</a:rPr>
                        <a:t>13%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</a:rPr>
                        <a:t>об</a:t>
                      </a:r>
                      <a:endParaRPr lang="ru-RU" sz="28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Times New Roman"/>
                        </a:rPr>
                        <a:t>19</a:t>
                      </a:r>
                      <a:r>
                        <a:rPr lang="ru-RU" sz="2800" b="1" dirty="0">
                          <a:latin typeface="Calibri"/>
                          <a:ea typeface="Times New Roman"/>
                        </a:rPr>
                        <a:t>%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Times New Roman"/>
                        </a:rPr>
                        <a:t>62%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Times New Roman"/>
                        </a:rPr>
                        <a:t>19%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285720" y="3500438"/>
          <a:ext cx="4143404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214290"/>
          <a:ext cx="8715435" cy="6429420"/>
        </p:xfrm>
        <a:graphic>
          <a:graphicData uri="http://schemas.openxmlformats.org/drawingml/2006/table">
            <a:tbl>
              <a:tblPr/>
              <a:tblGrid>
                <a:gridCol w="4312823"/>
                <a:gridCol w="916438"/>
                <a:gridCol w="916438"/>
                <a:gridCol w="916438"/>
                <a:gridCol w="895943"/>
                <a:gridCol w="757355"/>
              </a:tblGrid>
              <a:tr h="64294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Calibri"/>
                          <a:ea typeface="Times New Roman"/>
                        </a:rPr>
                        <a:t>7. </a:t>
                      </a:r>
                      <a:r>
                        <a:rPr lang="ru-RU" sz="2400" b="1" i="1" dirty="0">
                          <a:latin typeface="Calibri"/>
                          <a:ea typeface="Times New Roman"/>
                        </a:rPr>
                        <a:t>Почему, как Вы думаете, употребляют наркотические и токсические вещества</a:t>
                      </a:r>
                      <a:r>
                        <a:rPr lang="ru-RU" sz="2400" b="1" i="1" dirty="0" smtClean="0">
                          <a:latin typeface="Calibri"/>
                          <a:ea typeface="Times New Roman"/>
                        </a:rPr>
                        <a:t>?</a:t>
                      </a:r>
                      <a:endParaRPr lang="en-US" sz="2400" b="1" dirty="0" smtClean="0">
                        <a:latin typeface="Calibri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</a:rPr>
                        <a:t>а</a:t>
                      </a: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) в порядке пробы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б) чтобы изменить свое настроение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в) по привычке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г) за компанию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Calibri"/>
                          <a:ea typeface="Times New Roman"/>
                        </a:rPr>
                        <a:t>д</a:t>
                      </a: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) так легче общаться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е) быть взрослее и круче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ж) чтобы было весело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Calibri"/>
                          <a:ea typeface="Times New Roman"/>
                        </a:rPr>
                        <a:t>з</a:t>
                      </a: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) по другим причинам 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u="sng" dirty="0" smtClean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7</a:t>
                      </a:r>
                      <a:endParaRPr lang="ru-RU" sz="2400" b="1" u="sng" dirty="0">
                        <a:solidFill>
                          <a:srgbClr val="99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99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99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99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29</a:t>
                      </a:r>
                      <a:r>
                        <a:rPr lang="ru-RU" sz="24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%</a:t>
                      </a:r>
                      <a:endParaRPr lang="ru-RU" sz="2400" b="1" dirty="0">
                        <a:solidFill>
                          <a:srgbClr val="99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35%</a:t>
                      </a:r>
                      <a:endParaRPr lang="ru-RU" sz="2400" b="1" dirty="0">
                        <a:solidFill>
                          <a:srgbClr val="99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99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27</a:t>
                      </a:r>
                      <a:r>
                        <a:rPr lang="ru-RU" sz="24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%</a:t>
                      </a:r>
                      <a:endParaRPr lang="ru-RU" sz="2400" b="1" dirty="0">
                        <a:solidFill>
                          <a:srgbClr val="99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38%</a:t>
                      </a:r>
                      <a:endParaRPr lang="ru-RU" sz="2400" b="1" dirty="0">
                        <a:solidFill>
                          <a:srgbClr val="99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25%</a:t>
                      </a:r>
                      <a:endParaRPr lang="ru-RU" sz="2400" b="1" dirty="0">
                        <a:solidFill>
                          <a:srgbClr val="99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48%</a:t>
                      </a:r>
                      <a:endParaRPr lang="ru-RU" sz="2400" b="1" dirty="0">
                        <a:solidFill>
                          <a:srgbClr val="99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44%</a:t>
                      </a:r>
                      <a:endParaRPr lang="ru-RU" sz="2400" b="1" dirty="0">
                        <a:solidFill>
                          <a:srgbClr val="99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8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33</a:t>
                      </a:r>
                      <a:r>
                        <a:rPr lang="ru-RU" sz="2400" dirty="0">
                          <a:latin typeface="Calibri"/>
                          <a:ea typeface="Times New Roman"/>
                        </a:rPr>
                        <a:t>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67%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33</a:t>
                      </a:r>
                      <a:r>
                        <a:rPr lang="ru-RU" sz="2400" dirty="0">
                          <a:latin typeface="Calibri"/>
                          <a:ea typeface="Times New Roman"/>
                        </a:rPr>
                        <a:t>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67%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20%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60%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47%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9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34</a:t>
                      </a:r>
                      <a:r>
                        <a:rPr lang="ru-RU" sz="2400" dirty="0">
                          <a:latin typeface="Calibri"/>
                          <a:ea typeface="Times New Roman"/>
                        </a:rPr>
                        <a:t>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42%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27</a:t>
                      </a:r>
                      <a:r>
                        <a:rPr lang="ru-RU" sz="2400" dirty="0">
                          <a:latin typeface="Calibri"/>
                          <a:ea typeface="Times New Roman"/>
                        </a:rPr>
                        <a:t>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35%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8%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31%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44%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10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75</a:t>
                      </a:r>
                      <a:r>
                        <a:rPr lang="ru-RU" sz="2400" dirty="0">
                          <a:latin typeface="Calibri"/>
                          <a:ea typeface="Times New Roman"/>
                        </a:rPr>
                        <a:t>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77%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30</a:t>
                      </a:r>
                      <a:r>
                        <a:rPr lang="ru-RU" sz="2400" dirty="0">
                          <a:latin typeface="Calibri"/>
                          <a:ea typeface="Times New Roman"/>
                        </a:rPr>
                        <a:t>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64%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15%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57%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72%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об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</a:rPr>
                        <a:t>43</a:t>
                      </a: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55%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</a:rPr>
                        <a:t>29</a:t>
                      </a: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51%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17%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49%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52%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642918"/>
            <a:ext cx="742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психологии подростка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357298"/>
            <a:ext cx="842968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/>
              <a:t>Характерны:</a:t>
            </a:r>
          </a:p>
          <a:p>
            <a:endParaRPr lang="ru-RU" dirty="0" smtClean="0"/>
          </a:p>
          <a:p>
            <a:r>
              <a:rPr lang="ru-RU" sz="2800" dirty="0" smtClean="0"/>
              <a:t>Метания, поиск противоречивость чувств и стремлений. </a:t>
            </a:r>
          </a:p>
          <a:p>
            <a:endParaRPr lang="ru-RU" sz="2800" dirty="0" smtClean="0"/>
          </a:p>
          <a:p>
            <a:r>
              <a:rPr lang="ru-RU" sz="2800" dirty="0" smtClean="0"/>
              <a:t>Обостренная потребность в человеческой близости, жажда справедливости.</a:t>
            </a:r>
          </a:p>
          <a:p>
            <a:endParaRPr lang="ru-RU" sz="2800" dirty="0"/>
          </a:p>
          <a:p>
            <a:r>
              <a:rPr lang="ru-RU" sz="2800" dirty="0" smtClean="0"/>
              <a:t>Для половины – отсутствие собственного устойчивого мировоззрения, собственной шкалы ценностей, которые заменяются «групповой» картиной мира, групповыми ценностями.</a:t>
            </a:r>
          </a:p>
          <a:p>
            <a:endParaRPr lang="ru-RU" sz="2800" dirty="0"/>
          </a:p>
          <a:p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857232"/>
            <a:ext cx="792961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Подросток!</a:t>
            </a:r>
          </a:p>
          <a:p>
            <a:endParaRPr lang="ru-RU" sz="2800" dirty="0" smtClean="0"/>
          </a:p>
          <a:p>
            <a:pPr algn="just"/>
            <a:r>
              <a:rPr lang="ru-RU" sz="2800" dirty="0"/>
              <a:t> </a:t>
            </a:r>
            <a:r>
              <a:rPr lang="ru-RU" sz="2800" dirty="0" smtClean="0"/>
              <a:t>В большей степени ориентируется не на себя самого или на родителей ( по причине характерного для этого возраста негативизма), а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На </a:t>
            </a:r>
            <a:r>
              <a:rPr lang="ru-RU" sz="2800" b="1" dirty="0" smtClean="0"/>
              <a:t>группу сверстников</a:t>
            </a:r>
            <a:r>
              <a:rPr lang="ru-RU" sz="2800" dirty="0" smtClean="0"/>
              <a:t> с присущими ей нормами, ценностями и моделями поведения.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142984"/>
            <a:ext cx="68580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Какие  ценности  преобладают в группе подростков с которыми общаются наши дети?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6357950" y="4408715"/>
            <a:ext cx="47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?</a:t>
            </a:r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7000892" y="4408714"/>
            <a:ext cx="642942" cy="955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?</a:t>
            </a:r>
            <a:endParaRPr lang="ru-RU" sz="5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3108" y="285728"/>
            <a:ext cx="5000660" cy="5715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Способы получения удовольствия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142984"/>
            <a:ext cx="1928826" cy="5000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Физический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43306" y="1142984"/>
            <a:ext cx="2000264" cy="5000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Духовный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43636" y="1142984"/>
            <a:ext cx="2000264" cy="5000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Химический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2000240"/>
            <a:ext cx="1928826" cy="192882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Физкультура</a:t>
            </a:r>
          </a:p>
          <a:p>
            <a:pPr algn="ctr"/>
            <a:r>
              <a:rPr lang="ru-RU" dirty="0" smtClean="0"/>
              <a:t>Движение</a:t>
            </a:r>
          </a:p>
          <a:p>
            <a:pPr algn="ctr"/>
            <a:r>
              <a:rPr lang="ru-RU" dirty="0" smtClean="0"/>
              <a:t>Танец</a:t>
            </a:r>
          </a:p>
          <a:p>
            <a:pPr algn="ctr"/>
            <a:r>
              <a:rPr lang="ru-RU" dirty="0" smtClean="0"/>
              <a:t>Путешествие</a:t>
            </a:r>
          </a:p>
          <a:p>
            <a:pPr algn="ctr"/>
            <a:r>
              <a:rPr lang="ru-RU" dirty="0" smtClean="0"/>
              <a:t>Объятие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2000240"/>
            <a:ext cx="2000264" cy="192882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Музыка </a:t>
            </a:r>
          </a:p>
          <a:p>
            <a:pPr algn="ctr"/>
            <a:r>
              <a:rPr lang="ru-RU" dirty="0" smtClean="0"/>
              <a:t>Искусство</a:t>
            </a:r>
          </a:p>
          <a:p>
            <a:pPr algn="ctr"/>
            <a:r>
              <a:rPr lang="ru-RU" dirty="0" smtClean="0"/>
              <a:t>Театр</a:t>
            </a:r>
          </a:p>
          <a:p>
            <a:pPr algn="ctr"/>
            <a:r>
              <a:rPr lang="ru-RU" dirty="0" smtClean="0"/>
              <a:t>Любовь</a:t>
            </a:r>
          </a:p>
          <a:p>
            <a:pPr algn="ctr"/>
            <a:r>
              <a:rPr lang="ru-RU" dirty="0" smtClean="0"/>
              <a:t>Дружба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43636" y="2000240"/>
            <a:ext cx="2000264" cy="1928826"/>
          </a:xfrm>
          <a:prstGeom prst="rect">
            <a:avLst/>
          </a:prstGeom>
          <a:gradFill>
            <a:lin ang="19200000" scaled="0"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Курение </a:t>
            </a:r>
          </a:p>
          <a:p>
            <a:pPr algn="ctr"/>
            <a:r>
              <a:rPr lang="ru-RU" dirty="0" smtClean="0"/>
              <a:t>Алкоголь</a:t>
            </a:r>
          </a:p>
          <a:p>
            <a:pPr algn="ctr"/>
            <a:r>
              <a:rPr lang="ru-RU" dirty="0" smtClean="0"/>
              <a:t>Наркотики</a:t>
            </a:r>
          </a:p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28662" y="4357694"/>
            <a:ext cx="1928826" cy="85725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Необходима регулярность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643306" y="4357694"/>
            <a:ext cx="2000264" cy="85725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Требует усилий над собой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143636" y="4357694"/>
            <a:ext cx="2000264" cy="85725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Просто</a:t>
            </a:r>
          </a:p>
          <a:p>
            <a:pPr algn="ctr"/>
            <a:r>
              <a:rPr lang="ru-RU" dirty="0" smtClean="0"/>
              <a:t>Быстро</a:t>
            </a:r>
          </a:p>
          <a:p>
            <a:pPr algn="ctr"/>
            <a:r>
              <a:rPr lang="ru-RU" dirty="0" smtClean="0"/>
              <a:t>Недолго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57224" y="5715016"/>
            <a:ext cx="4714908" cy="5000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Вызывает выделение медиатора «удовольствия»  –  эндоморфина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127313" y="5470380"/>
            <a:ext cx="2071702" cy="1071570"/>
          </a:xfrm>
          <a:prstGeom prst="rect">
            <a:avLst/>
          </a:prstGeom>
        </p:spPr>
        <p:style>
          <a:lnRef idx="0">
            <a:schemeClr val="accent2"/>
          </a:lnRef>
          <a:fillRef idx="1001">
            <a:schemeClr val="dk1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Препятствует выделению эндоморфина</a:t>
            </a:r>
            <a:endParaRPr lang="ru-RU" dirty="0"/>
          </a:p>
        </p:txBody>
      </p:sp>
      <p:cxnSp>
        <p:nvCxnSpPr>
          <p:cNvPr id="20" name="Прямая со стрелкой 19"/>
          <p:cNvCxnSpPr>
            <a:stCxn id="3" idx="2"/>
            <a:endCxn id="5" idx="0"/>
          </p:cNvCxnSpPr>
          <p:nvPr/>
        </p:nvCxnSpPr>
        <p:spPr>
          <a:xfrm rot="5400000">
            <a:off x="4500562" y="100010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3" idx="2"/>
            <a:endCxn id="6" idx="0"/>
          </p:cNvCxnSpPr>
          <p:nvPr/>
        </p:nvCxnSpPr>
        <p:spPr>
          <a:xfrm rot="16200000" flipH="1">
            <a:off x="5750727" y="-250057"/>
            <a:ext cx="285752" cy="25003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3" idx="2"/>
            <a:endCxn id="4" idx="0"/>
          </p:cNvCxnSpPr>
          <p:nvPr/>
        </p:nvCxnSpPr>
        <p:spPr>
          <a:xfrm rot="5400000">
            <a:off x="3125381" y="-375073"/>
            <a:ext cx="285752" cy="27503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4" idx="2"/>
            <a:endCxn id="7" idx="0"/>
          </p:cNvCxnSpPr>
          <p:nvPr/>
        </p:nvCxnSpPr>
        <p:spPr>
          <a:xfrm rot="5400000">
            <a:off x="1714480" y="1821645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7" idx="2"/>
            <a:endCxn id="11" idx="0"/>
          </p:cNvCxnSpPr>
          <p:nvPr/>
        </p:nvCxnSpPr>
        <p:spPr>
          <a:xfrm rot="5400000">
            <a:off x="1678761" y="4143380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11" idx="2"/>
          </p:cNvCxnSpPr>
          <p:nvPr/>
        </p:nvCxnSpPr>
        <p:spPr>
          <a:xfrm rot="5400000">
            <a:off x="1625183" y="5447124"/>
            <a:ext cx="500066" cy="35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5" idx="2"/>
            <a:endCxn id="8" idx="0"/>
          </p:cNvCxnSpPr>
          <p:nvPr/>
        </p:nvCxnSpPr>
        <p:spPr>
          <a:xfrm rot="5400000">
            <a:off x="4464843" y="1821645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8" idx="2"/>
            <a:endCxn id="13" idx="0"/>
          </p:cNvCxnSpPr>
          <p:nvPr/>
        </p:nvCxnSpPr>
        <p:spPr>
          <a:xfrm rot="5400000">
            <a:off x="4429124" y="4143380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5400000">
            <a:off x="4393405" y="5464983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6" idx="2"/>
            <a:endCxn id="10" idx="0"/>
          </p:cNvCxnSpPr>
          <p:nvPr/>
        </p:nvCxnSpPr>
        <p:spPr>
          <a:xfrm rot="5400000">
            <a:off x="6965173" y="1821645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10" idx="2"/>
            <a:endCxn id="14" idx="0"/>
          </p:cNvCxnSpPr>
          <p:nvPr/>
        </p:nvCxnSpPr>
        <p:spPr>
          <a:xfrm rot="5400000">
            <a:off x="6929454" y="4143380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14" idx="2"/>
            <a:endCxn id="16" idx="0"/>
          </p:cNvCxnSpPr>
          <p:nvPr/>
        </p:nvCxnSpPr>
        <p:spPr>
          <a:xfrm rot="16200000" flipH="1">
            <a:off x="7025751" y="5332967"/>
            <a:ext cx="255430" cy="193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428604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Причины: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245888"/>
          <a:ext cx="5229261" cy="4754880"/>
        </p:xfrm>
        <a:graphic>
          <a:graphicData uri="http://schemas.openxmlformats.org/drawingml/2006/table">
            <a:tbl>
              <a:tblPr/>
              <a:tblGrid>
                <a:gridCol w="4312823"/>
                <a:gridCol w="916438"/>
              </a:tblGrid>
              <a:tr h="42148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 b="1" i="1" dirty="0" smtClean="0">
                        <a:latin typeface="Calibri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400" b="1" i="1" dirty="0" smtClean="0">
                        <a:latin typeface="Calibri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400" b="1" i="1" dirty="0" smtClean="0">
                        <a:latin typeface="Calibri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2400" b="1" dirty="0" smtClean="0">
                        <a:latin typeface="Calibri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</a:rPr>
                        <a:t>а</a:t>
                      </a: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) в порядке пробы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б) чтобы изменить свое настроение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в) по привычке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г) за компанию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Calibri"/>
                          <a:ea typeface="Times New Roman"/>
                        </a:rPr>
                        <a:t>д</a:t>
                      </a: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) так легче общаться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е) быть взрослее и круче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ж) чтобы было весело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Calibri"/>
                          <a:ea typeface="Times New Roman"/>
                        </a:rPr>
                        <a:t>з</a:t>
                      </a: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) по другим причинам 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99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99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99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99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29</a:t>
                      </a:r>
                      <a:r>
                        <a:rPr lang="ru-RU" sz="24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%</a:t>
                      </a:r>
                      <a:endParaRPr lang="ru-RU" sz="2400" b="1" dirty="0">
                        <a:solidFill>
                          <a:srgbClr val="99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35%</a:t>
                      </a:r>
                      <a:endParaRPr lang="ru-RU" sz="2400" b="1" dirty="0">
                        <a:solidFill>
                          <a:srgbClr val="99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99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27</a:t>
                      </a:r>
                      <a:r>
                        <a:rPr lang="ru-RU" sz="24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%</a:t>
                      </a:r>
                      <a:endParaRPr lang="ru-RU" sz="2400" b="1" dirty="0">
                        <a:solidFill>
                          <a:srgbClr val="99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38%</a:t>
                      </a:r>
                      <a:endParaRPr lang="ru-RU" sz="2400" b="1" dirty="0">
                        <a:solidFill>
                          <a:srgbClr val="99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25%</a:t>
                      </a:r>
                      <a:endParaRPr lang="ru-RU" sz="2400" b="1" dirty="0">
                        <a:solidFill>
                          <a:srgbClr val="99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48%</a:t>
                      </a:r>
                      <a:endParaRPr lang="ru-RU" sz="2400" b="1" dirty="0">
                        <a:solidFill>
                          <a:srgbClr val="99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44%</a:t>
                      </a:r>
                      <a:endParaRPr lang="ru-RU" sz="2400" b="1" dirty="0">
                        <a:solidFill>
                          <a:srgbClr val="99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0">
              <a:schemeClr val="accent6">
                <a:lumMod val="40000"/>
                <a:lumOff val="60000"/>
              </a:schemeClr>
            </a:gs>
            <a:gs pos="0">
              <a:schemeClr val="accent6">
                <a:lumMod val="40000"/>
                <a:lumOff val="60000"/>
              </a:schemeClr>
            </a:gs>
            <a:gs pos="0">
              <a:schemeClr val="accent6">
                <a:lumMod val="40000"/>
                <a:lumOff val="6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928670"/>
            <a:ext cx="80010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/>
              <a:t>Подростки, которые находят поддержку в своей семье, состоят в какой-либо молодежной или спортивной  организации и добиваются успехов в своих увлечениях  в значительно меньшей степени подвержены опасному влиянию негативной группы.</a:t>
            </a:r>
            <a:endParaRPr lang="ru-RU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500042"/>
            <a:ext cx="8286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Наркомания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(от греч.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narke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- оцепенение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mania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- безумие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 - заболевание, возникающее в результате употребления наркотических средств и психотропных веществ, вызывающих в малых дозах эйфорию, в больших - наркотический сон, одурманивание.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4429131"/>
            <a:ext cx="835824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Наркомания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– заболевание, выражающееся в физической и/или психической зависимости потребителя от наркотиков, постепенно приводящей к разрушению его организма.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85794"/>
            <a:ext cx="80724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Диагностика употребления наркотических и токсических веществ учащимися нашей школы.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4071941"/>
            <a:ext cx="78581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</a:rPr>
              <a:t>Участники диагностики: </a:t>
            </a:r>
          </a:p>
          <a:p>
            <a:pPr algn="ctr"/>
            <a:endParaRPr lang="ru-RU" sz="2800" i="1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контингент учащихся </a:t>
            </a:r>
            <a:r>
              <a:rPr lang="ru-RU" sz="2800" b="1" u="sng" dirty="0" smtClean="0">
                <a:solidFill>
                  <a:schemeClr val="tx1"/>
                </a:solidFill>
              </a:rPr>
              <a:t>7</a:t>
            </a:r>
            <a:r>
              <a:rPr lang="ru-RU" sz="2800" b="1" dirty="0" smtClean="0">
                <a:solidFill>
                  <a:schemeClr val="tx1"/>
                </a:solidFill>
              </a:rPr>
              <a:t>а</a:t>
            </a:r>
            <a:r>
              <a:rPr lang="ru-RU" sz="2800" b="1" u="sng" dirty="0" smtClean="0">
                <a:solidFill>
                  <a:schemeClr val="tx1"/>
                </a:solidFill>
              </a:rPr>
              <a:t>б</a:t>
            </a:r>
            <a:r>
              <a:rPr lang="ru-RU" sz="2800" b="1" dirty="0" smtClean="0">
                <a:solidFill>
                  <a:schemeClr val="tx1"/>
                </a:solidFill>
              </a:rPr>
              <a:t>вг; 8аб; 9аб; 10аб классов (всего опрошенных - 191 учащийся).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857232"/>
            <a:ext cx="585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/>
              <a:t>Вопросы  диагностики:</a:t>
            </a:r>
            <a:endParaRPr lang="ru-RU" sz="2800" b="1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571612"/>
            <a:ext cx="864399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Знаете ли Вы о существовании веществ с особым действием на организм и психику человека?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Откуда Вы получили эти сведения?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Была ли в Вашей жизни ситуация, когда вам предлагали попробовать ПАВ?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Пробовали ли Вы какие-либо наркотические или токсические вещества?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Собираетесь ли Вы испытать на себе их действие?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Употребляют ли ваши знакомые токсические и наркотические вещества?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Почему, как Вы думаете, употребляют наркотические и токсические вещества?</a:t>
            </a:r>
          </a:p>
        </p:txBody>
      </p:sp>
      <p:pic>
        <p:nvPicPr>
          <p:cNvPr id="4" name="Picture 2" descr="C:\Program Files\Microsoft Office\2007\MEDIA\CAGCAT10\j02991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52"/>
            <a:ext cx="1100023" cy="1357298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4296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В ходе диагностики были получены следующие результаты: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142984"/>
          <a:ext cx="8572560" cy="5214974"/>
        </p:xfrm>
        <a:graphic>
          <a:graphicData uri="http://schemas.openxmlformats.org/drawingml/2006/table">
            <a:tbl>
              <a:tblPr/>
              <a:tblGrid>
                <a:gridCol w="4357718"/>
                <a:gridCol w="785818"/>
                <a:gridCol w="857256"/>
                <a:gridCol w="857256"/>
                <a:gridCol w="857256"/>
                <a:gridCol w="857256"/>
              </a:tblGrid>
              <a:tr h="1365177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</a:rPr>
                        <a:t>Вопросы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</a:rPr>
                        <a:t>Классы (количество учащихся, %)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8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7</a:t>
                      </a:r>
                      <a:endParaRPr lang="ru-RU" sz="1200" dirty="0">
                        <a:solidFill>
                          <a:srgbClr val="99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</a:rPr>
                        <a:t>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</a:rPr>
                        <a:t>10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</a:rPr>
                        <a:t>общие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29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Calibri"/>
                          <a:ea typeface="Times New Roman"/>
                        </a:rPr>
                        <a:t>1.Знаете ли Вы о существовании веществ с особым действием на организм и психику человека?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</a:rPr>
                        <a:t>Да 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</a:rPr>
                        <a:t>Нет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100%</a:t>
                      </a:r>
                      <a:endParaRPr lang="ru-RU" sz="1200" b="1" dirty="0">
                        <a:solidFill>
                          <a:srgbClr val="99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</a:rPr>
                        <a:t>100%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</a:rPr>
                        <a:t>100%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</a:rPr>
                        <a:t>100%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</a:rPr>
                        <a:t>100 %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28596" y="4071942"/>
          <a:ext cx="4000528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3" y="214290"/>
          <a:ext cx="8358244" cy="6143668"/>
        </p:xfrm>
        <a:graphic>
          <a:graphicData uri="http://schemas.openxmlformats.org/drawingml/2006/table">
            <a:tbl>
              <a:tblPr/>
              <a:tblGrid>
                <a:gridCol w="4136069"/>
                <a:gridCol w="878879"/>
                <a:gridCol w="878879"/>
                <a:gridCol w="878879"/>
                <a:gridCol w="859223"/>
                <a:gridCol w="726315"/>
              </a:tblGrid>
              <a:tr h="61436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Calibri"/>
                          <a:ea typeface="Times New Roman"/>
                        </a:rPr>
                        <a:t>2. Откуда Вы получили эти сведения?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а) из средств массовой информации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б) из научно-популярной литературы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в) от сверстников в компании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г) от родителей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Calibri"/>
                          <a:ea typeface="Times New Roman"/>
                        </a:rPr>
                        <a:t>д</a:t>
                      </a: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) от старших товарищей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е) от учителей и врачей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ж) от одноклассников 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u="sng" dirty="0" smtClean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7</a:t>
                      </a:r>
                      <a:endParaRPr lang="ru-RU" sz="2400" b="1" u="sng" dirty="0">
                        <a:solidFill>
                          <a:srgbClr val="99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99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77</a:t>
                      </a:r>
                      <a:r>
                        <a:rPr lang="ru-RU" sz="24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%</a:t>
                      </a:r>
                      <a:endParaRPr lang="ru-RU" sz="2400" b="1" dirty="0">
                        <a:solidFill>
                          <a:srgbClr val="99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99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13</a:t>
                      </a:r>
                      <a:r>
                        <a:rPr lang="ru-RU" sz="24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%</a:t>
                      </a:r>
                      <a:endParaRPr lang="ru-RU" sz="2400" b="1" dirty="0">
                        <a:solidFill>
                          <a:srgbClr val="99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99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13</a:t>
                      </a:r>
                      <a:r>
                        <a:rPr lang="ru-RU" sz="24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%</a:t>
                      </a:r>
                      <a:endParaRPr lang="ru-RU" sz="2400" b="1" dirty="0">
                        <a:solidFill>
                          <a:srgbClr val="99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40%</a:t>
                      </a:r>
                      <a:endParaRPr lang="ru-RU" sz="2400" b="1" dirty="0">
                        <a:solidFill>
                          <a:srgbClr val="99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15%</a:t>
                      </a:r>
                      <a:endParaRPr lang="ru-RU" sz="2400" b="1" dirty="0">
                        <a:solidFill>
                          <a:srgbClr val="99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58%</a:t>
                      </a:r>
                      <a:endParaRPr lang="ru-RU" sz="2400" b="1" dirty="0">
                        <a:solidFill>
                          <a:srgbClr val="99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r>
                        <a:rPr lang="ru-RU" sz="2400" dirty="0">
                          <a:latin typeface="Calibri"/>
                          <a:ea typeface="Times New Roman"/>
                        </a:rPr>
                        <a:t>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8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60</a:t>
                      </a:r>
                      <a:r>
                        <a:rPr lang="ru-RU" sz="2400" dirty="0">
                          <a:latin typeface="Calibri"/>
                          <a:ea typeface="Times New Roman"/>
                        </a:rPr>
                        <a:t>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27</a:t>
                      </a:r>
                      <a:r>
                        <a:rPr lang="ru-RU" sz="2400" dirty="0">
                          <a:latin typeface="Calibri"/>
                          <a:ea typeface="Times New Roman"/>
                        </a:rPr>
                        <a:t>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33</a:t>
                      </a:r>
                      <a:r>
                        <a:rPr lang="ru-RU" sz="2400" dirty="0">
                          <a:latin typeface="Calibri"/>
                          <a:ea typeface="Times New Roman"/>
                        </a:rPr>
                        <a:t>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33%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7%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53%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20%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9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77</a:t>
                      </a:r>
                      <a:r>
                        <a:rPr lang="ru-RU" sz="2400" dirty="0">
                          <a:latin typeface="Calibri"/>
                          <a:ea typeface="Times New Roman"/>
                        </a:rPr>
                        <a:t>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18</a:t>
                      </a:r>
                      <a:r>
                        <a:rPr lang="ru-RU" sz="2400" dirty="0">
                          <a:latin typeface="Calibri"/>
                          <a:ea typeface="Times New Roman"/>
                        </a:rPr>
                        <a:t>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18</a:t>
                      </a:r>
                      <a:r>
                        <a:rPr lang="ru-RU" sz="2400" dirty="0">
                          <a:latin typeface="Calibri"/>
                          <a:ea typeface="Times New Roman"/>
                        </a:rPr>
                        <a:t>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49%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14%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63%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7%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10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89</a:t>
                      </a:r>
                      <a:r>
                        <a:rPr lang="ru-RU" sz="2400" dirty="0">
                          <a:latin typeface="Calibri"/>
                          <a:ea typeface="Times New Roman"/>
                        </a:rPr>
                        <a:t>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28</a:t>
                      </a:r>
                      <a:r>
                        <a:rPr lang="ru-RU" sz="2400" dirty="0">
                          <a:latin typeface="Calibri"/>
                          <a:ea typeface="Times New Roman"/>
                        </a:rPr>
                        <a:t>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51</a:t>
                      </a:r>
                      <a:r>
                        <a:rPr lang="ru-RU" sz="2400" dirty="0">
                          <a:latin typeface="Calibri"/>
                          <a:ea typeface="Times New Roman"/>
                        </a:rPr>
                        <a:t>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49</a:t>
                      </a:r>
                      <a:r>
                        <a:rPr lang="ru-RU" sz="2400" dirty="0">
                          <a:latin typeface="Calibri"/>
                          <a:ea typeface="Times New Roman"/>
                        </a:rPr>
                        <a:t>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36%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62%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28%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об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</a:rPr>
                        <a:t>76</a:t>
                      </a: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</a:rPr>
                        <a:t>22</a:t>
                      </a: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</a:rPr>
                        <a:t>29</a:t>
                      </a: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43%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18%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59%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16%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142852"/>
          <a:ext cx="8715435" cy="6429420"/>
        </p:xfrm>
        <a:graphic>
          <a:graphicData uri="http://schemas.openxmlformats.org/drawingml/2006/table">
            <a:tbl>
              <a:tblPr/>
              <a:tblGrid>
                <a:gridCol w="4312823"/>
                <a:gridCol w="916438"/>
                <a:gridCol w="916438"/>
                <a:gridCol w="916438"/>
                <a:gridCol w="895943"/>
                <a:gridCol w="757355"/>
              </a:tblGrid>
              <a:tr h="64294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Calibri"/>
                          <a:ea typeface="Times New Roman"/>
                        </a:rPr>
                        <a:t>3. Была ли в Вашей жизни ситуация, когда вам предлагали попробовать ПАВ?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Да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Нет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u="sng" dirty="0" smtClean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7</a:t>
                      </a:r>
                      <a:endParaRPr lang="ru-RU" sz="2400" b="1" u="sng" dirty="0">
                        <a:solidFill>
                          <a:srgbClr val="99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99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99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99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r>
                        <a:rPr lang="ru-RU" sz="24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%</a:t>
                      </a:r>
                      <a:endParaRPr lang="ru-RU" sz="2400" b="1" dirty="0">
                        <a:solidFill>
                          <a:srgbClr val="99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90%</a:t>
                      </a:r>
                      <a:endParaRPr lang="ru-RU" sz="2400" b="1" dirty="0">
                        <a:solidFill>
                          <a:srgbClr val="99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Calibri"/>
                          <a:ea typeface="Times New Roman"/>
                        </a:rPr>
                        <a:t>8</a:t>
                      </a:r>
                      <a:endParaRPr lang="ru-RU" sz="2400" b="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Calibri"/>
                          <a:ea typeface="Times New Roman"/>
                        </a:rPr>
                        <a:t>13</a:t>
                      </a:r>
                      <a:r>
                        <a:rPr lang="ru-RU" sz="2400" b="0" dirty="0">
                          <a:latin typeface="Calibri"/>
                          <a:ea typeface="Times New Roman"/>
                        </a:rPr>
                        <a:t>%</a:t>
                      </a:r>
                      <a:endParaRPr lang="ru-RU" sz="2400" b="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Calibri"/>
                          <a:ea typeface="Times New Roman"/>
                        </a:rPr>
                        <a:t>87%</a:t>
                      </a:r>
                      <a:endParaRPr lang="ru-RU" sz="24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Calibri"/>
                          <a:ea typeface="Times New Roman"/>
                        </a:rPr>
                        <a:t>9</a:t>
                      </a:r>
                      <a:endParaRPr lang="ru-RU" sz="2400" b="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Calibri"/>
                          <a:ea typeface="Times New Roman"/>
                        </a:rPr>
                        <a:t>15</a:t>
                      </a:r>
                      <a:r>
                        <a:rPr lang="ru-RU" sz="2400" b="0" dirty="0">
                          <a:latin typeface="Calibri"/>
                          <a:ea typeface="Times New Roman"/>
                        </a:rPr>
                        <a:t>%</a:t>
                      </a:r>
                      <a:endParaRPr lang="ru-RU" sz="2400" b="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Calibri"/>
                          <a:ea typeface="Times New Roman"/>
                        </a:rPr>
                        <a:t>85%</a:t>
                      </a:r>
                      <a:endParaRPr lang="ru-RU" sz="24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Calibri"/>
                          <a:ea typeface="Times New Roman"/>
                        </a:rPr>
                        <a:t>10</a:t>
                      </a:r>
                      <a:endParaRPr lang="ru-RU" sz="2400" b="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Calibri"/>
                          <a:ea typeface="Times New Roman"/>
                        </a:rPr>
                        <a:t>17</a:t>
                      </a:r>
                      <a:r>
                        <a:rPr lang="ru-RU" sz="2400" b="0" dirty="0">
                          <a:latin typeface="Calibri"/>
                          <a:ea typeface="Times New Roman"/>
                        </a:rPr>
                        <a:t>%</a:t>
                      </a:r>
                      <a:endParaRPr lang="ru-RU" sz="2400" b="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Calibri"/>
                          <a:ea typeface="Times New Roman"/>
                        </a:rPr>
                        <a:t>83%</a:t>
                      </a:r>
                      <a:endParaRPr lang="ru-RU" sz="24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Calibri"/>
                          <a:ea typeface="Times New Roman"/>
                        </a:rPr>
                        <a:t>об</a:t>
                      </a:r>
                      <a:endParaRPr lang="ru-RU" sz="2400" b="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</a:rPr>
                        <a:t>14</a:t>
                      </a: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%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86%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285720" y="3500438"/>
          <a:ext cx="4214842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142852"/>
          <a:ext cx="8715435" cy="6429420"/>
        </p:xfrm>
        <a:graphic>
          <a:graphicData uri="http://schemas.openxmlformats.org/drawingml/2006/table">
            <a:tbl>
              <a:tblPr/>
              <a:tblGrid>
                <a:gridCol w="4312823"/>
                <a:gridCol w="916438"/>
                <a:gridCol w="916438"/>
                <a:gridCol w="916438"/>
                <a:gridCol w="895943"/>
                <a:gridCol w="757355"/>
              </a:tblGrid>
              <a:tr h="64294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Calibri"/>
                          <a:ea typeface="Times New Roman"/>
                        </a:rPr>
                        <a:t>4. Пробовали ли Вы какие-либо наркотические или токсические вещества?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Calibri"/>
                          <a:ea typeface="Times New Roman"/>
                        </a:rPr>
                        <a:t>Да 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Нет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u="sng" dirty="0" smtClean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7</a:t>
                      </a:r>
                      <a:endParaRPr lang="ru-RU" sz="2400" b="1" u="sng" dirty="0">
                        <a:solidFill>
                          <a:srgbClr val="99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99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99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4</a:t>
                      </a:r>
                      <a:r>
                        <a:rPr lang="ru-RU" sz="24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%</a:t>
                      </a:r>
                      <a:endParaRPr lang="ru-RU" sz="2400" b="1" dirty="0">
                        <a:solidFill>
                          <a:srgbClr val="99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96%</a:t>
                      </a:r>
                      <a:endParaRPr lang="ru-RU" sz="2400" b="1" dirty="0">
                        <a:solidFill>
                          <a:srgbClr val="99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8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-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100%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9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3</a:t>
                      </a:r>
                      <a:r>
                        <a:rPr lang="ru-RU" sz="2400" dirty="0">
                          <a:latin typeface="Calibri"/>
                          <a:ea typeface="Times New Roman"/>
                        </a:rPr>
                        <a:t>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97%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10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-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100%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об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</a:rPr>
                        <a:t>2</a:t>
                      </a: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98%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214282" y="3357562"/>
          <a:ext cx="4214842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142852"/>
          <a:ext cx="8858312" cy="6500858"/>
        </p:xfrm>
        <a:graphic>
          <a:graphicData uri="http://schemas.openxmlformats.org/drawingml/2006/table">
            <a:tbl>
              <a:tblPr/>
              <a:tblGrid>
                <a:gridCol w="4383525"/>
                <a:gridCol w="931462"/>
                <a:gridCol w="931462"/>
                <a:gridCol w="931462"/>
                <a:gridCol w="910631"/>
                <a:gridCol w="769770"/>
              </a:tblGrid>
              <a:tr h="65008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Calibri"/>
                          <a:ea typeface="Times New Roman"/>
                        </a:rPr>
                        <a:t>5. </a:t>
                      </a:r>
                      <a:r>
                        <a:rPr lang="ru-RU" sz="2400" b="1" i="1" dirty="0">
                          <a:latin typeface="Calibri"/>
                          <a:ea typeface="Times New Roman"/>
                        </a:rPr>
                        <a:t>Собираетесь ли Вы испытать на себе их действие?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Да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Нет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Не знаю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u="sng" dirty="0" smtClean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7</a:t>
                      </a:r>
                      <a:endParaRPr lang="ru-RU" sz="2400" b="1" u="sng" dirty="0">
                        <a:solidFill>
                          <a:srgbClr val="99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99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99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2</a:t>
                      </a:r>
                      <a:r>
                        <a:rPr lang="ru-RU" sz="24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%</a:t>
                      </a:r>
                      <a:endParaRPr lang="ru-RU" sz="2400" b="1" dirty="0">
                        <a:solidFill>
                          <a:srgbClr val="99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98%</a:t>
                      </a:r>
                      <a:endParaRPr lang="ru-RU" sz="2400" b="1" dirty="0">
                        <a:solidFill>
                          <a:srgbClr val="99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</a:rPr>
                        <a:t>-</a:t>
                      </a:r>
                      <a:endParaRPr lang="ru-RU" sz="2400" b="1" dirty="0">
                        <a:solidFill>
                          <a:srgbClr val="99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8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-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93%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7%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9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3</a:t>
                      </a:r>
                      <a:r>
                        <a:rPr lang="ru-RU" sz="2400" dirty="0">
                          <a:latin typeface="Calibri"/>
                          <a:ea typeface="Times New Roman"/>
                        </a:rPr>
                        <a:t>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94%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3%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10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2</a:t>
                      </a:r>
                      <a:r>
                        <a:rPr lang="ru-RU" sz="2400" dirty="0">
                          <a:latin typeface="Calibri"/>
                          <a:ea typeface="Times New Roman"/>
                        </a:rPr>
                        <a:t>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89%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</a:rPr>
                        <a:t>9%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Times New Roman"/>
                        </a:rPr>
                        <a:t>об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</a:rPr>
                        <a:t>2</a:t>
                      </a: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93%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5%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285720" y="3214686"/>
          <a:ext cx="4071966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164</TotalTime>
  <Words>872</Words>
  <Application>Microsoft Office PowerPoint</Application>
  <PresentationFormat>Экран (4:3)</PresentationFormat>
  <Paragraphs>379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Профилактика       наркомании  среди подростков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ks19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      наркомании  среди подростков</dc:title>
  <dc:creator>AsQwer</dc:creator>
  <cp:lastModifiedBy>AsQwer</cp:lastModifiedBy>
  <cp:revision>19</cp:revision>
  <dcterms:created xsi:type="dcterms:W3CDTF">2009-09-15T07:20:07Z</dcterms:created>
  <dcterms:modified xsi:type="dcterms:W3CDTF">2010-01-17T14:50:07Z</dcterms:modified>
</cp:coreProperties>
</file>